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53" r:id="rId3"/>
    <p:sldId id="354" r:id="rId4"/>
    <p:sldId id="355" r:id="rId5"/>
    <p:sldId id="356" r:id="rId6"/>
    <p:sldId id="362" r:id="rId7"/>
    <p:sldId id="363" r:id="rId8"/>
    <p:sldId id="366" r:id="rId9"/>
    <p:sldId id="364" r:id="rId10"/>
    <p:sldId id="261" r:id="rId11"/>
    <p:sldId id="365" r:id="rId12"/>
    <p:sldId id="336" r:id="rId13"/>
    <p:sldId id="370" r:id="rId14"/>
    <p:sldId id="367" r:id="rId15"/>
    <p:sldId id="357" r:id="rId16"/>
    <p:sldId id="359" r:id="rId17"/>
    <p:sldId id="358" r:id="rId18"/>
    <p:sldId id="360" r:id="rId19"/>
    <p:sldId id="361" r:id="rId20"/>
    <p:sldId id="3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CCFF"/>
    <a:srgbClr val="DEA900"/>
    <a:srgbClr val="0FF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5560" autoAdjust="0"/>
  </p:normalViewPr>
  <p:slideViewPr>
    <p:cSldViewPr>
      <p:cViewPr>
        <p:scale>
          <a:sx n="75" d="100"/>
          <a:sy n="75" d="100"/>
        </p:scale>
        <p:origin x="-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D17D0-DB72-42F9-ABB2-4065DA1F2DF7}" type="datetimeFigureOut">
              <a:rPr lang="en-US" smtClean="0"/>
              <a:pPr/>
              <a:t>22-Oct-14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0F9DB-33E7-43BF-ADA0-A6034BD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0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05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5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9611-48F0-4AB3-B59B-4E8CF4AFA5E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70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 smtClean="0"/>
              <a:t>Developed independently by each institute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70C0"/>
                </a:solidFill>
              </a:rPr>
              <a:t>According to common guidelines, that specify </a:t>
            </a:r>
            <a:r>
              <a:rPr lang="en-GB" sz="1200" dirty="0" err="1" smtClean="0">
                <a:solidFill>
                  <a:srgbClr val="0070C0"/>
                </a:solidFill>
              </a:rPr>
              <a:t>hw</a:t>
            </a:r>
            <a:r>
              <a:rPr lang="en-GB" sz="1200" dirty="0" smtClean="0">
                <a:solidFill>
                  <a:srgbClr val="0070C0"/>
                </a:solidFill>
              </a:rPr>
              <a:t> and </a:t>
            </a:r>
            <a:r>
              <a:rPr lang="en-GB" sz="1200" dirty="0" err="1" smtClean="0">
                <a:solidFill>
                  <a:srgbClr val="0070C0"/>
                </a:solidFill>
              </a:rPr>
              <a:t>sw</a:t>
            </a:r>
            <a:r>
              <a:rPr lang="en-GB" sz="1200" dirty="0" smtClean="0">
                <a:solidFill>
                  <a:srgbClr val="0070C0"/>
                </a:solidFill>
              </a:rPr>
              <a:t> and interfaces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 smtClean="0"/>
              <a:t>Designed to be able to operate in stand-alone mode (for individual system test – pre commissioning)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70C0"/>
                </a:solidFill>
              </a:rPr>
              <a:t>But will be all coordinated from control room (CCS)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0F9DB-33E7-43BF-ADA0-A6034BDA04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3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Manager:</a:t>
            </a:r>
            <a:r>
              <a:rPr lang="en-US" baseline="0" dirty="0" smtClean="0"/>
              <a:t> Deploy a ready to use IFMIF/EVEDA machine, fully equipped and fully configured as requested from the project.</a:t>
            </a:r>
          </a:p>
          <a:p>
            <a:r>
              <a:rPr lang="en-US" baseline="0" dirty="0" smtClean="0"/>
              <a:t>      	More than this, the Manager makes incremental and full backups &gt;&gt;  This means a possibility to have a complete disaster recovery solution to IOCs and HMIs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EPICS RDB : This is an EPICS </a:t>
            </a:r>
            <a:r>
              <a:rPr lang="en-US" baseline="0" dirty="0" err="1" smtClean="0"/>
              <a:t>archiver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engined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Postgresql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Surveillance server: Using a plugin developed by me time ago[1], it monitors  the most important PVs and make possible,</a:t>
            </a:r>
            <a:r>
              <a:rPr lang="en-US" baseline="0" dirty="0" smtClean="0"/>
              <a:t> to the person on shift, understand where the faults comes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documental server: it offer, the classical SVN, </a:t>
            </a:r>
            <a:r>
              <a:rPr lang="en-US" baseline="0" dirty="0" err="1" smtClean="0"/>
              <a:t>bugzilla</a:t>
            </a:r>
            <a:r>
              <a:rPr lang="en-US" baseline="0" dirty="0" smtClean="0"/>
              <a:t> (bug tracker), wiki the documental collaborative tool</a:t>
            </a:r>
          </a:p>
          <a:p>
            <a:endParaRPr lang="en-US" baseline="0" dirty="0" smtClean="0"/>
          </a:p>
          <a:p>
            <a:r>
              <a:rPr lang="en-US" baseline="0" dirty="0" smtClean="0"/>
              <a:t>EPICS </a:t>
            </a:r>
            <a:r>
              <a:rPr lang="en-US" baseline="0" dirty="0" err="1" smtClean="0"/>
              <a:t>softIOCs</a:t>
            </a:r>
            <a:r>
              <a:rPr lang="en-US" baseline="0" dirty="0" smtClean="0"/>
              <a:t> &amp; boot: play the role to </a:t>
            </a:r>
            <a:r>
              <a:rPr lang="en-US" baseline="0" dirty="0" err="1" smtClean="0"/>
              <a:t>softIOC</a:t>
            </a:r>
            <a:r>
              <a:rPr lang="en-US" baseline="0" dirty="0" smtClean="0"/>
              <a:t> server, more, is used to boot other IOCs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Siemens server: is a PC workstation to make easy the maintenance tasks to the PLCs used</a:t>
            </a:r>
          </a:p>
          <a:p>
            <a:endParaRPr lang="en-US" dirty="0" smtClean="0"/>
          </a:p>
          <a:p>
            <a:r>
              <a:rPr lang="en-US" dirty="0" smtClean="0"/>
              <a:t>NAS: is a Network</a:t>
            </a:r>
            <a:r>
              <a:rPr lang="en-US" baseline="0" dirty="0" smtClean="0"/>
              <a:t> attached storage which contains the backups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PLC firewall is used to avoid virus intrusion from the control system network (</a:t>
            </a:r>
            <a:r>
              <a:rPr lang="en-US" baseline="0" dirty="0" err="1" smtClean="0"/>
              <a:t>stuxnet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docet</a:t>
            </a:r>
            <a:r>
              <a:rPr lang="en-US" baseline="0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Numbers: </a:t>
            </a:r>
          </a:p>
          <a:p>
            <a:endParaRPr lang="en-US" dirty="0" smtClean="0"/>
          </a:p>
          <a:p>
            <a:r>
              <a:rPr lang="en-US" dirty="0" smtClean="0"/>
              <a:t>1.8K PVs</a:t>
            </a:r>
          </a:p>
          <a:p>
            <a:r>
              <a:rPr lang="en-US" dirty="0" smtClean="0"/>
              <a:t>20 EPICS</a:t>
            </a:r>
            <a:r>
              <a:rPr lang="en-US" baseline="0" dirty="0" smtClean="0"/>
              <a:t> DBs</a:t>
            </a:r>
          </a:p>
          <a:p>
            <a:r>
              <a:rPr lang="en-US" baseline="0" dirty="0" smtClean="0"/>
              <a:t>4 </a:t>
            </a:r>
            <a:r>
              <a:rPr lang="en-US" baseline="0" dirty="0" err="1" smtClean="0"/>
              <a:t>softIOCs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iocPWRCalcs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iocPWRSurfTempMonitor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ioccooling_debug</a:t>
            </a:r>
            <a:r>
              <a:rPr lang="en-US" baseline="0" dirty="0" smtClean="0"/>
              <a:t>, iocSMA100A</a:t>
            </a:r>
          </a:p>
          <a:p>
            <a:r>
              <a:rPr lang="en-US" baseline="0" dirty="0" smtClean="0"/>
              <a:t>1 IOC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OPCserver</a:t>
            </a:r>
            <a:endParaRPr lang="en-US" baseline="0" dirty="0" smtClean="0"/>
          </a:p>
          <a:p>
            <a:r>
              <a:rPr lang="en-US" baseline="0" dirty="0" smtClean="0"/>
              <a:t>1 IOC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VME</a:t>
            </a:r>
          </a:p>
          <a:p>
            <a:r>
              <a:rPr lang="en-US" baseline="0" dirty="0" smtClean="0"/>
              <a:t>2 IOCs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MicroIOCs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To</a:t>
            </a:r>
            <a:r>
              <a:rPr lang="en-US" sz="1600" b="1" baseline="0" dirty="0" smtClean="0"/>
              <a:t>tal amount 9 IOCs</a:t>
            </a:r>
          </a:p>
          <a:p>
            <a:endParaRPr lang="en-US" sz="16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/>
              <a:t>NB The double black lines means a bonding </a:t>
            </a:r>
            <a:r>
              <a:rPr lang="en-US" sz="1600" baseline="0" dirty="0" err="1" smtClean="0"/>
              <a:t>ethernet</a:t>
            </a:r>
            <a:r>
              <a:rPr lang="en-US" sz="1600" baseline="0" dirty="0" smtClean="0"/>
              <a:t> connections</a:t>
            </a:r>
          </a:p>
          <a:p>
            <a:endParaRPr lang="en-US" sz="16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[1] https://accelconf.web.cern.ch/AccelConf/ica07/PAPERS/TPPA32.PDF</a:t>
            </a:r>
          </a:p>
          <a:p>
            <a:endParaRPr lang="en-US" sz="16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0F9DB-33E7-43BF-ADA0-A6034BDA04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85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window showed if you boot by PXE a just arrived PC workstation on the RFQ LCS network:</a:t>
            </a:r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selecting which kind of machine do you want create, in 10 minutes you could have that one ready to use.</a:t>
            </a:r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0F9DB-33E7-43BF-ADA0-A6034BDA04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432 1wire temperature </a:t>
            </a:r>
            <a:r>
              <a:rPr lang="en-US" baseline="0" dirty="0" smtClean="0"/>
              <a:t> sensors to power tests (multicolored graph)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0F9DB-33E7-43BF-ADA0-A6034BDA04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0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842A-F3FA-4AA9-BEB1-4970972A1795}" type="datetime1">
              <a:rPr lang="en-GB" smtClean="0"/>
              <a:pPr/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2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4C0B-0998-4EA4-81E6-CDEC6EA76DFE}" type="datetime1">
              <a:rPr lang="en-GB" smtClean="0"/>
              <a:pPr/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84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76C0-14EC-4C8D-AC7E-DB02D71A9B92}" type="datetime1">
              <a:rPr lang="en-GB" smtClean="0"/>
              <a:pPr/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571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ifmif-logo-large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79512" y="6505599"/>
            <a:ext cx="1098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A. Marqueta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195736" y="6474822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EPICS</a:t>
            </a:r>
            <a:r>
              <a:rPr lang="en-US" sz="1600" b="1" i="1" baseline="0" dirty="0" smtClean="0">
                <a:solidFill>
                  <a:schemeClr val="bg1"/>
                </a:solidFill>
              </a:rPr>
              <a:t> Fall Meeting 2014, </a:t>
            </a:r>
            <a:r>
              <a:rPr lang="en-US" sz="1600" b="1" i="1" baseline="0" dirty="0" err="1" smtClean="0">
                <a:solidFill>
                  <a:schemeClr val="bg1"/>
                </a:solidFill>
              </a:rPr>
              <a:t>Saclay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216024" y="1556792"/>
            <a:ext cx="8676456" cy="358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2"/>
                </a:solidFill>
              </a:defRPr>
            </a:lvl1pPr>
            <a:lvl2pPr marL="742950" indent="-285750">
              <a:buFont typeface="Calibri" pitchFamily="34" charset="0"/>
              <a:buChar char="–"/>
              <a:defRPr sz="2600"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316416" y="6536377"/>
            <a:ext cx="433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200" smtClean="0">
                <a:solidFill>
                  <a:schemeClr val="bg1"/>
                </a:solidFill>
                <a:latin typeface="Comic Sans MS" pitchFamily="66" charset="0"/>
              </a:rPr>
              <a:pPr/>
              <a:t>‹#›</a:t>
            </a:fld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580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 baseline="0">
                <a:solidFill>
                  <a:schemeClr val="tx2"/>
                </a:solidFill>
              </a:defRPr>
            </a:lvl1pPr>
            <a:lvl2pPr marL="742950" indent="-285750">
              <a:buFont typeface="Calibri" pitchFamily="34" charset="0"/>
              <a:buChar char="–"/>
              <a:defRPr sz="2600">
                <a:solidFill>
                  <a:schemeClr val="tx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ifmif-logo-large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179512" y="6505599"/>
            <a:ext cx="1098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A.</a:t>
            </a:r>
            <a:r>
              <a:rPr lang="en-US" sz="1400" baseline="0" dirty="0" smtClean="0">
                <a:solidFill>
                  <a:schemeClr val="bg1"/>
                </a:solidFill>
              </a:rPr>
              <a:t> Marqueta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316416" y="6536377"/>
            <a:ext cx="433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F430C-C0B6-4172-B972-8EEC760DEA7F}" type="slidenum">
              <a:rPr lang="en-GB" sz="1200" smtClean="0">
                <a:solidFill>
                  <a:schemeClr val="bg1"/>
                </a:solidFill>
                <a:latin typeface="Comic Sans MS" pitchFamily="66" charset="0"/>
              </a:rPr>
              <a:pPr/>
              <a:t>‹#›</a:t>
            </a:fld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195736" y="6474822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EPICS</a:t>
            </a:r>
            <a:r>
              <a:rPr lang="en-US" sz="1600" b="1" i="1" baseline="0" dirty="0" smtClean="0">
                <a:solidFill>
                  <a:schemeClr val="bg1"/>
                </a:solidFill>
              </a:rPr>
              <a:t> Fall Meeting 2014, </a:t>
            </a:r>
            <a:r>
              <a:rPr lang="en-US" sz="1600" b="1" i="1" baseline="0" dirty="0" err="1" smtClean="0">
                <a:solidFill>
                  <a:schemeClr val="bg1"/>
                </a:solidFill>
              </a:rPr>
              <a:t>Saclay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1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6F69-6AD7-4255-8D39-C8D700E139CC}" type="datetime1">
              <a:rPr lang="en-GB" smtClean="0"/>
              <a:pPr/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03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60E5-0812-4825-BD2A-AEA48284730C}" type="datetime1">
              <a:rPr lang="en-GB" smtClean="0"/>
              <a:pPr/>
              <a:t>22/10/2014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0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5C92-D0C6-4213-8E87-9DBC8D41F88B}" type="datetime1">
              <a:rPr lang="en-GB" smtClean="0"/>
              <a:pPr/>
              <a:t>22/10/2014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233A-CAD7-4E67-B011-7277ABA13C82}" type="datetime1">
              <a:rPr lang="en-GB" smtClean="0"/>
              <a:pPr/>
              <a:t>22/10/2014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52C2-CBB6-4E4A-9792-0EC685992E31}" type="datetime1">
              <a:rPr lang="en-GB" smtClean="0"/>
              <a:pPr/>
              <a:t>22/10/2014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8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B51-4D79-4D22-933C-3673F5A8A0A9}" type="datetime1">
              <a:rPr lang="en-GB" smtClean="0"/>
              <a:pPr/>
              <a:t>22/10/2014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8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6A47-D618-43E0-8CEC-3B581117E988}" type="datetime1">
              <a:rPr lang="en-GB" smtClean="0"/>
              <a:pPr/>
              <a:t>22/10/2014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30C-C0B6-4172-B972-8EEC760DEA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8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FCD64-5890-4E66-9EFC-B545F8BEDBB5}" type="datetime1">
              <a:rPr lang="en-GB" smtClean="0"/>
              <a:pPr/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430C-C0B6-4172-B972-8EEC760DEA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2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www.ifmif.org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332656"/>
            <a:ext cx="8712968" cy="2304256"/>
          </a:xfrm>
        </p:spPr>
        <p:txBody>
          <a:bodyPr>
            <a:normAutofit fontScale="90000"/>
          </a:bodyPr>
          <a:lstStyle/>
          <a:p>
            <a:r>
              <a:rPr lang="en-GB" sz="3600" b="1" dirty="0" err="1" smtClean="0">
                <a:solidFill>
                  <a:srgbClr val="002060"/>
                </a:solidFill>
              </a:rPr>
              <a:t>LIPAc</a:t>
            </a:r>
            <a:r>
              <a:rPr lang="en-GB" sz="3600" b="1" dirty="0" smtClean="0">
                <a:solidFill>
                  <a:srgbClr val="002060"/>
                </a:solidFill>
              </a:rPr>
              <a:t> status report</a:t>
            </a:r>
            <a:r>
              <a:rPr lang="en-GB" sz="3600" b="1" dirty="0" smtClean="0">
                <a:solidFill>
                  <a:srgbClr val="C00000"/>
                </a:solidFill>
              </a:rPr>
              <a:t/>
            </a:r>
            <a:br>
              <a:rPr lang="en-GB" sz="36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>EPICS Integration and Commissioning</a:t>
            </a:r>
            <a:r>
              <a:rPr lang="en-GB" sz="3600" b="1" dirty="0" smtClean="0">
                <a:solidFill>
                  <a:srgbClr val="C00000"/>
                </a:solidFill>
              </a:rPr>
              <a:t/>
            </a:r>
            <a:br>
              <a:rPr lang="en-GB" sz="3600" b="1" dirty="0" smtClean="0">
                <a:solidFill>
                  <a:srgbClr val="C00000"/>
                </a:solidFill>
              </a:rPr>
            </a:br>
            <a:r>
              <a:rPr lang="en-GB" sz="2200" b="1" dirty="0" smtClean="0">
                <a:solidFill>
                  <a:srgbClr val="C00000"/>
                </a:solidFill>
              </a:rPr>
              <a:t>+ RFQ LCS status at INFN/LNL</a:t>
            </a:r>
            <a:br>
              <a:rPr lang="en-GB" sz="2200" b="1" dirty="0" smtClean="0">
                <a:solidFill>
                  <a:srgbClr val="C00000"/>
                </a:solidFill>
              </a:rPr>
            </a:br>
            <a:r>
              <a:rPr lang="en-GB" sz="2700" b="1" i="1" dirty="0" smtClean="0">
                <a:solidFill>
                  <a:srgbClr val="C00000"/>
                </a:solidFill>
              </a:rPr>
              <a:t/>
            </a:r>
            <a:br>
              <a:rPr lang="en-GB" sz="2700" b="1" i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Alvaro Marqueta</a:t>
            </a:r>
            <a:r>
              <a:rPr lang="en-US" sz="2200" b="1" dirty="0" smtClean="0">
                <a:solidFill>
                  <a:schemeClr val="tx2"/>
                </a:solidFill>
              </a:rPr>
              <a:t/>
            </a:r>
            <a:br>
              <a:rPr lang="en-US" sz="2200" b="1" dirty="0" smtClean="0">
                <a:solidFill>
                  <a:schemeClr val="tx2"/>
                </a:solidFill>
              </a:rPr>
            </a:b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LIPAc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Project Team</a:t>
            </a:r>
            <a:b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on behalf of the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LIPAc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Control Systems family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2996" y="3573016"/>
            <a:ext cx="8155428" cy="3197367"/>
            <a:chOff x="-72516" y="3018711"/>
            <a:chExt cx="8937502" cy="323647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16" y="3018711"/>
              <a:ext cx="8937502" cy="3236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147763" y="4100755"/>
              <a:ext cx="8496944" cy="1906473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2"/>
            <p:cNvSpPr txBox="1"/>
            <p:nvPr/>
          </p:nvSpPr>
          <p:spPr>
            <a:xfrm rot="657934">
              <a:off x="3783155" y="5084645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36 m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8" name="Image 2" descr="D:\ifmif-lipac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3594596"/>
            <a:ext cx="2270726" cy="1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6936" y="6309320"/>
            <a:ext cx="317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EPICS Fall Meeting 2014, </a:t>
            </a:r>
            <a:r>
              <a:rPr lang="en-US" b="1" dirty="0" err="1" smtClean="0">
                <a:solidFill>
                  <a:schemeClr val="tx2"/>
                </a:solidFill>
              </a:rPr>
              <a:t>Saclay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5498976" y="0"/>
            <a:ext cx="364502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chemeClr val="bg1"/>
                </a:solidFill>
              </a:rPr>
              <a:t>LIPAc</a:t>
            </a:r>
            <a:r>
              <a:rPr lang="en-US" sz="3600" dirty="0" smtClean="0">
                <a:solidFill>
                  <a:schemeClr val="bg1"/>
                </a:solidFill>
              </a:rPr>
              <a:t> Schedule</a:t>
            </a:r>
            <a:endParaRPr lang="en-GB" sz="3600" dirty="0" smtClean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91680" y="1002214"/>
            <a:ext cx="0" cy="4659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67744" y="1340768"/>
            <a:ext cx="0" cy="4320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43808" y="1340768"/>
            <a:ext cx="0" cy="4320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19872" y="1340768"/>
            <a:ext cx="0" cy="4320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95936" y="1002214"/>
            <a:ext cx="0" cy="4659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1340768"/>
            <a:ext cx="0" cy="4320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48064" y="1340768"/>
            <a:ext cx="0" cy="4320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4128" y="1340768"/>
            <a:ext cx="0" cy="4320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0192" y="1340768"/>
            <a:ext cx="0" cy="4320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76256" y="1340768"/>
            <a:ext cx="0" cy="4320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5616" y="1340768"/>
            <a:ext cx="0" cy="4320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52320" y="1340768"/>
            <a:ext cx="0" cy="4320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28384" y="1340768"/>
            <a:ext cx="0" cy="4320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04448" y="1340768"/>
            <a:ext cx="0" cy="4320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437051" y="1002214"/>
            <a:ext cx="813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2015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66598" y="1002214"/>
            <a:ext cx="813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2016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819" y="1002214"/>
            <a:ext cx="813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2014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579911" y="1412776"/>
            <a:ext cx="2160745" cy="288032"/>
          </a:xfrm>
          <a:prstGeom prst="chevron">
            <a:avLst/>
          </a:prstGeom>
          <a:solidFill>
            <a:schemeClr val="bg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LIPAc</a:t>
            </a:r>
            <a:r>
              <a:rPr lang="en-US" b="1" dirty="0" smtClean="0">
                <a:solidFill>
                  <a:schemeClr val="tx1"/>
                </a:solidFill>
              </a:rPr>
              <a:t> Phase #1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1408233" y="2276872"/>
            <a:ext cx="1332423" cy="144016"/>
          </a:xfrm>
          <a:prstGeom prst="homePlate">
            <a:avLst/>
          </a:prstGeom>
          <a:solidFill>
            <a:srgbClr val="FFC000">
              <a:alpha val="5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entagon 45"/>
          <p:cNvSpPr/>
          <p:nvPr/>
        </p:nvSpPr>
        <p:spPr>
          <a:xfrm>
            <a:off x="827584" y="1916212"/>
            <a:ext cx="648232" cy="144016"/>
          </a:xfrm>
          <a:prstGeom prst="homePlate">
            <a:avLst/>
          </a:prstGeom>
          <a:solidFill>
            <a:srgbClr val="00B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57327" y="1803554"/>
            <a:ext cx="1631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Injector checkout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2771800" y="2179603"/>
            <a:ext cx="20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Beam commissioning</a:t>
            </a:r>
            <a:endParaRPr lang="en-US" sz="1600" dirty="0"/>
          </a:p>
        </p:txBody>
      </p:sp>
      <p:sp>
        <p:nvSpPr>
          <p:cNvPr id="49" name="Chevron 48"/>
          <p:cNvSpPr/>
          <p:nvPr/>
        </p:nvSpPr>
        <p:spPr>
          <a:xfrm>
            <a:off x="2699792" y="2708920"/>
            <a:ext cx="2448272" cy="288032"/>
          </a:xfrm>
          <a:prstGeom prst="chevron">
            <a:avLst/>
          </a:prstGeom>
          <a:solidFill>
            <a:schemeClr val="bg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LIPAc</a:t>
            </a:r>
            <a:r>
              <a:rPr lang="en-US" b="1" dirty="0" smtClean="0">
                <a:solidFill>
                  <a:schemeClr val="tx1"/>
                </a:solidFill>
              </a:rPr>
              <a:t> Phase #2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2771640" y="3203104"/>
            <a:ext cx="1338502" cy="144016"/>
          </a:xfrm>
          <a:prstGeom prst="homePlate">
            <a:avLst/>
          </a:prstGeom>
          <a:solidFill>
            <a:srgbClr val="00B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152712" y="3090446"/>
            <a:ext cx="1495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RFQ Installation</a:t>
            </a:r>
            <a:endParaRPr lang="en-US" sz="1600" dirty="0"/>
          </a:p>
        </p:txBody>
      </p:sp>
      <p:sp>
        <p:nvSpPr>
          <p:cNvPr id="52" name="Pentagon 51"/>
          <p:cNvSpPr/>
          <p:nvPr/>
        </p:nvSpPr>
        <p:spPr>
          <a:xfrm>
            <a:off x="4208877" y="3861048"/>
            <a:ext cx="939187" cy="144016"/>
          </a:xfrm>
          <a:prstGeom prst="homePlate">
            <a:avLst/>
          </a:prstGeom>
          <a:solidFill>
            <a:srgbClr val="FFC000">
              <a:alpha val="5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148064" y="3763779"/>
            <a:ext cx="2218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Phase #2 commissioning</a:t>
            </a:r>
            <a:endParaRPr lang="en-US" sz="1600" dirty="0"/>
          </a:p>
        </p:txBody>
      </p:sp>
      <p:sp>
        <p:nvSpPr>
          <p:cNvPr id="54" name="Pentagon 53"/>
          <p:cNvSpPr/>
          <p:nvPr/>
        </p:nvSpPr>
        <p:spPr>
          <a:xfrm>
            <a:off x="2483768" y="3491136"/>
            <a:ext cx="1626374" cy="144016"/>
          </a:xfrm>
          <a:prstGeom prst="homePlate">
            <a:avLst/>
          </a:prstGeom>
          <a:solidFill>
            <a:srgbClr val="00B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110142" y="3353891"/>
            <a:ext cx="249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MEBT &amp; D-plate Installation</a:t>
            </a:r>
            <a:endParaRPr lang="en-US" sz="1600" dirty="0"/>
          </a:p>
        </p:txBody>
      </p:sp>
      <p:sp>
        <p:nvSpPr>
          <p:cNvPr id="56" name="Chevron 55"/>
          <p:cNvSpPr/>
          <p:nvPr/>
        </p:nvSpPr>
        <p:spPr>
          <a:xfrm>
            <a:off x="5076056" y="4293096"/>
            <a:ext cx="2448272" cy="288032"/>
          </a:xfrm>
          <a:prstGeom prst="chevron">
            <a:avLst/>
          </a:prstGeom>
          <a:solidFill>
            <a:schemeClr val="bg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LIPAc</a:t>
            </a:r>
            <a:r>
              <a:rPr lang="en-US" b="1" dirty="0" smtClean="0">
                <a:solidFill>
                  <a:schemeClr val="tx1"/>
                </a:solidFill>
              </a:rPr>
              <a:t> Phase #3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5126965" y="4718373"/>
            <a:ext cx="1130473" cy="144016"/>
          </a:xfrm>
          <a:prstGeom prst="homePlate">
            <a:avLst/>
          </a:prstGeom>
          <a:solidFill>
            <a:srgbClr val="00B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241008" y="4623822"/>
            <a:ext cx="249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  <a:r>
              <a:rPr lang="en-US" sz="1600" dirty="0" smtClean="0"/>
              <a:t>EBT &amp; </a:t>
            </a:r>
            <a:r>
              <a:rPr lang="en-US" sz="1600" dirty="0" err="1" smtClean="0"/>
              <a:t>Bdump</a:t>
            </a:r>
            <a:r>
              <a:rPr lang="en-US" sz="1600" dirty="0" smtClean="0"/>
              <a:t> Installation</a:t>
            </a:r>
            <a:endParaRPr lang="en-US" sz="1600" dirty="0"/>
          </a:p>
        </p:txBody>
      </p:sp>
      <p:sp>
        <p:nvSpPr>
          <p:cNvPr id="59" name="Pentagon 58"/>
          <p:cNvSpPr/>
          <p:nvPr/>
        </p:nvSpPr>
        <p:spPr>
          <a:xfrm>
            <a:off x="6528031" y="5389766"/>
            <a:ext cx="939187" cy="144016"/>
          </a:xfrm>
          <a:prstGeom prst="homePlate">
            <a:avLst/>
          </a:prstGeom>
          <a:solidFill>
            <a:srgbClr val="FFC000">
              <a:alpha val="5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467218" y="5292497"/>
            <a:ext cx="1425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Phase #3 </a:t>
            </a:r>
          </a:p>
          <a:p>
            <a:r>
              <a:rPr lang="en-US" sz="1600" dirty="0" smtClean="0"/>
              <a:t>commissioning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6465307" y="4962654"/>
            <a:ext cx="249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SRF </a:t>
            </a:r>
            <a:r>
              <a:rPr lang="en-US" sz="1600" dirty="0" err="1" smtClean="0"/>
              <a:t>Linac</a:t>
            </a:r>
            <a:r>
              <a:rPr lang="en-US" sz="1600" dirty="0" smtClean="0"/>
              <a:t> Installation</a:t>
            </a:r>
            <a:endParaRPr lang="en-US" sz="1600" dirty="0"/>
          </a:p>
        </p:txBody>
      </p:sp>
      <p:sp>
        <p:nvSpPr>
          <p:cNvPr id="63" name="Pentagon 62"/>
          <p:cNvSpPr/>
          <p:nvPr/>
        </p:nvSpPr>
        <p:spPr>
          <a:xfrm>
            <a:off x="5177605" y="5047084"/>
            <a:ext cx="1338502" cy="144016"/>
          </a:xfrm>
          <a:prstGeom prst="homePlate">
            <a:avLst/>
          </a:prstGeom>
          <a:solidFill>
            <a:srgbClr val="00B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hevron 60"/>
          <p:cNvSpPr/>
          <p:nvPr/>
        </p:nvSpPr>
        <p:spPr>
          <a:xfrm>
            <a:off x="6660232" y="5877272"/>
            <a:ext cx="2448272" cy="288032"/>
          </a:xfrm>
          <a:prstGeom prst="chevron">
            <a:avLst/>
          </a:prstGeom>
          <a:solidFill>
            <a:schemeClr val="bg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LIPAc</a:t>
            </a:r>
            <a:r>
              <a:rPr lang="en-US" b="1" dirty="0" smtClean="0">
                <a:solidFill>
                  <a:schemeClr val="tx1"/>
                </a:solidFill>
              </a:rPr>
              <a:t> Phase </a:t>
            </a:r>
            <a:r>
              <a:rPr lang="en-US" b="1" dirty="0" smtClean="0">
                <a:solidFill>
                  <a:schemeClr val="tx1"/>
                </a:solidFill>
              </a:rPr>
              <a:t>#4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672" y="812930"/>
            <a:ext cx="6696744" cy="936104"/>
          </a:xfrm>
        </p:spPr>
        <p:txBody>
          <a:bodyPr>
            <a:normAutofit/>
          </a:bodyPr>
          <a:lstStyle/>
          <a:p>
            <a:r>
              <a:rPr lang="en-GB" dirty="0" err="1" smtClean="0"/>
              <a:t>LIPAc</a:t>
            </a:r>
            <a:r>
              <a:rPr lang="en-GB" dirty="0" smtClean="0"/>
              <a:t> Central Control System (Phase I):</a:t>
            </a:r>
          </a:p>
          <a:p>
            <a:endParaRPr lang="en-GB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83768" y="-25643"/>
            <a:ext cx="663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Overview of </a:t>
            </a:r>
            <a:r>
              <a:rPr lang="en-GB" sz="3600" dirty="0" err="1" smtClean="0">
                <a:solidFill>
                  <a:schemeClr val="bg1"/>
                </a:solidFill>
              </a:rPr>
              <a:t>LIPAc</a:t>
            </a:r>
            <a:r>
              <a:rPr lang="en-GB" sz="3600" dirty="0" smtClean="0">
                <a:solidFill>
                  <a:schemeClr val="bg1"/>
                </a:solidFill>
              </a:rPr>
              <a:t> Control Systems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図 2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6192688" cy="459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62" y="5445224"/>
            <a:ext cx="1743020" cy="7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10453" y="5023099"/>
            <a:ext cx="1471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Courtesy of:</a:t>
            </a:r>
            <a:endParaRPr lang="en-GB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44624"/>
            <a:ext cx="594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Central Control System Outline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908720"/>
            <a:ext cx="482453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  <a:latin typeface="Calibri"/>
              </a:rPr>
              <a:t>CCS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 will consist of a number of services…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556792"/>
            <a:ext cx="93610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CCS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>
            <a:off x="1907704" y="188082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5400000">
            <a:off x="318226" y="3843046"/>
            <a:ext cx="3911736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7744" y="220486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15816" y="1887178"/>
            <a:ext cx="417646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Local + Global OPIs, </a:t>
            </a:r>
            <a:r>
              <a:rPr lang="en-US" sz="1400" dirty="0" smtClean="0"/>
              <a:t>with key parameters from each LCS, global permits, etc.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67744" y="309861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15816" y="2780928"/>
            <a:ext cx="417646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Centralized alarm manager, </a:t>
            </a:r>
            <a:r>
              <a:rPr lang="en-US" sz="1400" dirty="0" smtClean="0"/>
              <a:t>thus integration of all alarms from LCSs + actions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67744" y="396271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15816" y="3645024"/>
            <a:ext cx="417646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Centralized archiving system, </a:t>
            </a:r>
            <a:r>
              <a:rPr lang="en-US" sz="1400" dirty="0" smtClean="0"/>
              <a:t>logging all EPICS variables (</a:t>
            </a:r>
            <a:r>
              <a:rPr lang="en-US" sz="1400" dirty="0" err="1" smtClean="0"/>
              <a:t>inc.</a:t>
            </a:r>
            <a:r>
              <a:rPr lang="en-US" sz="1400" dirty="0" smtClean="0"/>
              <a:t> MPS/PPS)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267744" y="482680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67744" y="569090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15816" y="5366866"/>
            <a:ext cx="417646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Operator applications </a:t>
            </a:r>
            <a:r>
              <a:rPr lang="en-US" dirty="0"/>
              <a:t>environment, </a:t>
            </a:r>
            <a:r>
              <a:rPr lang="en-US" sz="1400" dirty="0" smtClean="0"/>
              <a:t>still to be decided…  </a:t>
            </a:r>
            <a:r>
              <a:rPr lang="en-US" sz="1400" dirty="0"/>
              <a:t>+ SVN manager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15816" y="4502770"/>
            <a:ext cx="417646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Server for </a:t>
            </a:r>
            <a:r>
              <a:rPr lang="en-US" dirty="0" smtClean="0"/>
              <a:t>SNL execution</a:t>
            </a:r>
          </a:p>
          <a:p>
            <a:r>
              <a:rPr lang="en-US" sz="1400" dirty="0"/>
              <a:t>+ management of Operation </a:t>
            </a:r>
            <a:r>
              <a:rPr lang="en-US" sz="1400" dirty="0" smtClean="0"/>
              <a:t>States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59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6863" y="-1"/>
            <a:ext cx="616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EPICS integration: </a:t>
            </a:r>
            <a:r>
              <a:rPr lang="en-GB" sz="3600" dirty="0" err="1" smtClean="0">
                <a:solidFill>
                  <a:schemeClr val="bg1"/>
                </a:solidFill>
              </a:rPr>
              <a:t>topIFMIF</a:t>
            </a:r>
            <a:r>
              <a:rPr lang="en-GB" sz="3600" dirty="0" smtClean="0">
                <a:solidFill>
                  <a:schemeClr val="bg1"/>
                </a:solidFill>
              </a:rPr>
              <a:t> tree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jfdenis\AppData\Local\Microsoft\Windows\Temporary Internet Files\Content.Outlook\FYJMCKQM\IFMIF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53731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colade fermante 6"/>
          <p:cNvSpPr/>
          <p:nvPr/>
        </p:nvSpPr>
        <p:spPr>
          <a:xfrm>
            <a:off x="4354877" y="1855887"/>
            <a:ext cx="288032" cy="136815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8"/>
          <p:cNvSpPr/>
          <p:nvPr/>
        </p:nvSpPr>
        <p:spPr>
          <a:xfrm>
            <a:off x="4354877" y="3501008"/>
            <a:ext cx="288032" cy="115212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788024" y="235529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Application </a:t>
            </a:r>
            <a:r>
              <a:rPr lang="fr-FR" dirty="0" err="1" smtClean="0"/>
              <a:t>tree</a:t>
            </a:r>
            <a:r>
              <a:rPr lang="fr-FR" dirty="0" smtClean="0"/>
              <a:t> (</a:t>
            </a:r>
            <a:r>
              <a:rPr lang="fr-FR" dirty="0" err="1" smtClean="0"/>
              <a:t>Db</a:t>
            </a:r>
            <a:r>
              <a:rPr lang="fr-FR" dirty="0" smtClean="0"/>
              <a:t>, Gui, etc…) </a:t>
            </a:r>
            <a:endParaRPr lang="fr-FR" dirty="0"/>
          </a:p>
        </p:txBody>
      </p:sp>
      <p:sp>
        <p:nvSpPr>
          <p:cNvPr id="9" name="ZoneTexte 11"/>
          <p:cNvSpPr txBox="1"/>
          <p:nvPr/>
        </p:nvSpPr>
        <p:spPr>
          <a:xfrm>
            <a:off x="4788024" y="392841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IOC </a:t>
            </a:r>
            <a:r>
              <a:rPr lang="fr-FR" dirty="0" err="1" smtClean="0"/>
              <a:t>tree</a:t>
            </a:r>
            <a:endParaRPr lang="fr-FR" dirty="0"/>
          </a:p>
        </p:txBody>
      </p:sp>
      <p:sp>
        <p:nvSpPr>
          <p:cNvPr id="10" name="ZoneTexte 12"/>
          <p:cNvSpPr txBox="1"/>
          <p:nvPr/>
        </p:nvSpPr>
        <p:spPr>
          <a:xfrm>
            <a:off x="5724128" y="456138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All </a:t>
            </a:r>
            <a:r>
              <a:rPr lang="fr-FR" sz="1400" dirty="0" err="1" smtClean="0"/>
              <a:t>GUIs</a:t>
            </a:r>
            <a:endParaRPr lang="fr-FR" sz="1400" dirty="0"/>
          </a:p>
        </p:txBody>
      </p:sp>
      <p:sp>
        <p:nvSpPr>
          <p:cNvPr id="11" name="Rectangle à coins arrondis 16"/>
          <p:cNvSpPr/>
          <p:nvPr/>
        </p:nvSpPr>
        <p:spPr>
          <a:xfrm>
            <a:off x="0" y="4653136"/>
            <a:ext cx="4498893" cy="216024"/>
          </a:xfrm>
          <a:prstGeom prst="roundRect">
            <a:avLst/>
          </a:prstGeom>
          <a:solidFill>
            <a:schemeClr val="tx2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8"/>
          <p:cNvSpPr/>
          <p:nvPr/>
        </p:nvSpPr>
        <p:spPr>
          <a:xfrm>
            <a:off x="1099" y="5013176"/>
            <a:ext cx="4498893" cy="216024"/>
          </a:xfrm>
          <a:prstGeom prst="roundRect">
            <a:avLst/>
          </a:prstGeom>
          <a:solidFill>
            <a:schemeClr val="tx2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9"/>
          <p:cNvSpPr/>
          <p:nvPr/>
        </p:nvSpPr>
        <p:spPr>
          <a:xfrm>
            <a:off x="-8756" y="5226893"/>
            <a:ext cx="4498893" cy="216024"/>
          </a:xfrm>
          <a:prstGeom prst="roundRect">
            <a:avLst/>
          </a:prstGeom>
          <a:solidFill>
            <a:schemeClr val="tx2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20"/>
          <p:cNvCxnSpPr/>
          <p:nvPr/>
        </p:nvCxnSpPr>
        <p:spPr>
          <a:xfrm flipH="1">
            <a:off x="4500736" y="4761148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24"/>
          <p:cNvSpPr txBox="1"/>
          <p:nvPr/>
        </p:nvSpPr>
        <p:spPr>
          <a:xfrm>
            <a:off x="5724475" y="4921423"/>
            <a:ext cx="2061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All </a:t>
            </a:r>
            <a:r>
              <a:rPr lang="fr-FR" sz="1400" dirty="0" err="1" smtClean="0"/>
              <a:t>database</a:t>
            </a:r>
            <a:r>
              <a:rPr lang="fr-FR" sz="1400" dirty="0" smtClean="0"/>
              <a:t> files (</a:t>
            </a:r>
            <a:r>
              <a:rPr lang="fr-FR" sz="1400" dirty="0" err="1" smtClean="0"/>
              <a:t>Db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cxnSp>
        <p:nvCxnSpPr>
          <p:cNvPr id="16" name="Connecteur droit avec flèche 25"/>
          <p:cNvCxnSpPr/>
          <p:nvPr/>
        </p:nvCxnSpPr>
        <p:spPr>
          <a:xfrm flipH="1">
            <a:off x="4499992" y="5121188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27"/>
          <p:cNvSpPr txBox="1"/>
          <p:nvPr/>
        </p:nvSpPr>
        <p:spPr>
          <a:xfrm>
            <a:off x="5724128" y="513514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Configuration </a:t>
            </a:r>
            <a:r>
              <a:rPr lang="fr-FR" sz="1400" dirty="0" smtClean="0"/>
              <a:t>files of </a:t>
            </a:r>
            <a:r>
              <a:rPr lang="fr-FR" sz="1400" dirty="0" err="1"/>
              <a:t>topIFMIF</a:t>
            </a:r>
            <a:endParaRPr lang="fr-FR" sz="1400" dirty="0"/>
          </a:p>
        </p:txBody>
      </p:sp>
      <p:cxnSp>
        <p:nvCxnSpPr>
          <p:cNvPr id="18" name="Connecteur droit avec flèche 28"/>
          <p:cNvCxnSpPr/>
          <p:nvPr/>
        </p:nvCxnSpPr>
        <p:spPr>
          <a:xfrm flipH="1">
            <a:off x="4499645" y="5334905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25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72" y="1141673"/>
            <a:ext cx="3711577" cy="486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5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4456" y="-25643"/>
            <a:ext cx="4247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Local Control Systems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96590" y="836712"/>
            <a:ext cx="5138731" cy="50405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LCS Integration Process</a:t>
            </a:r>
            <a:endParaRPr lang="en-GB" sz="2400" dirty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123728" y="1772816"/>
            <a:ext cx="122413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EPICS</a:t>
            </a:r>
          </a:p>
          <a:p>
            <a:pPr algn="ctr"/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6056" y="1916832"/>
            <a:ext cx="1152128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OPC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1115616" y="2564904"/>
            <a:ext cx="4176464" cy="360040"/>
          </a:xfrm>
          <a:prstGeom prst="bentConnector3">
            <a:avLst>
              <a:gd name="adj1" fmla="val 2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2"/>
          </p:cNvCxnSpPr>
          <p:nvPr/>
        </p:nvCxnSpPr>
        <p:spPr>
          <a:xfrm>
            <a:off x="2735796" y="2564904"/>
            <a:ext cx="0" cy="36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5796136" y="2564904"/>
            <a:ext cx="2232248" cy="360041"/>
          </a:xfrm>
          <a:prstGeom prst="bentConnector3">
            <a:avLst>
              <a:gd name="adj1" fmla="val 5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444208" y="3573016"/>
            <a:ext cx="10801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27784" y="3573016"/>
            <a:ext cx="10801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VME</a:t>
            </a:r>
            <a:endParaRPr lang="en-US" dirty="0"/>
          </a:p>
        </p:txBody>
      </p:sp>
      <p:cxnSp>
        <p:nvCxnSpPr>
          <p:cNvPr id="24" name="Straight Connector 23"/>
          <p:cNvCxnSpPr>
            <a:stCxn id="22" idx="0"/>
          </p:cNvCxnSpPr>
          <p:nvPr/>
        </p:nvCxnSpPr>
        <p:spPr>
          <a:xfrm flipV="1">
            <a:off x="3167844" y="2924945"/>
            <a:ext cx="0" cy="64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0"/>
          </p:cNvCxnSpPr>
          <p:nvPr/>
        </p:nvCxnSpPr>
        <p:spPr>
          <a:xfrm flipV="1">
            <a:off x="6984268" y="2935960"/>
            <a:ext cx="0" cy="637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691680" y="4725144"/>
            <a:ext cx="2942776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Field equipment</a:t>
            </a:r>
          </a:p>
          <a:p>
            <a:pPr algn="ctr"/>
            <a:r>
              <a:rPr lang="en-US" dirty="0" smtClean="0"/>
              <a:t>(fast process)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508104" y="4725144"/>
            <a:ext cx="2942776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Field equipment</a:t>
            </a:r>
          </a:p>
          <a:p>
            <a:pPr algn="ctr"/>
            <a:r>
              <a:rPr lang="en-US" dirty="0" smtClean="0"/>
              <a:t>(slow process)</a:t>
            </a:r>
            <a:endParaRPr lang="en-US" dirty="0"/>
          </a:p>
        </p:txBody>
      </p:sp>
      <p:cxnSp>
        <p:nvCxnSpPr>
          <p:cNvPr id="30" name="Straight Connector 29"/>
          <p:cNvCxnSpPr>
            <a:stCxn id="22" idx="2"/>
            <a:endCxn id="27" idx="0"/>
          </p:cNvCxnSpPr>
          <p:nvPr/>
        </p:nvCxnSpPr>
        <p:spPr>
          <a:xfrm flipH="1">
            <a:off x="3163068" y="4149080"/>
            <a:ext cx="47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1" idx="2"/>
            <a:endCxn id="28" idx="0"/>
          </p:cNvCxnSpPr>
          <p:nvPr/>
        </p:nvCxnSpPr>
        <p:spPr>
          <a:xfrm flipH="1">
            <a:off x="6979492" y="4149080"/>
            <a:ext cx="47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25389" y="4151796"/>
            <a:ext cx="1325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Profibus</a:t>
            </a:r>
            <a:r>
              <a:rPr lang="en-US" dirty="0" smtClean="0"/>
              <a:t> DP </a:t>
            </a:r>
          </a:p>
          <a:p>
            <a:r>
              <a:rPr lang="en-US" dirty="0" smtClean="0"/>
              <a:t>I/O signals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49558" y="2566628"/>
            <a:ext cx="12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S7 Protocol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58060" y="2935960"/>
            <a:ext cx="246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</a:t>
            </a:r>
            <a:r>
              <a:rPr lang="en-US" dirty="0"/>
              <a:t>A</a:t>
            </a:r>
            <a:r>
              <a:rPr lang="en-US" dirty="0" smtClean="0"/>
              <a:t>ccess Protocol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63068" y="4149080"/>
            <a:ext cx="14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Modbus TCP </a:t>
            </a:r>
          </a:p>
          <a:p>
            <a:r>
              <a:rPr lang="en-US" dirty="0" smtClean="0"/>
              <a:t>I/O signals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6" y="2420888"/>
            <a:ext cx="0" cy="51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55576" y="2168860"/>
            <a:ext cx="720080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switch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395536" y="908720"/>
            <a:ext cx="144016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CCS</a:t>
            </a:r>
          </a:p>
          <a:p>
            <a:pPr algn="ctr"/>
            <a:r>
              <a:rPr lang="en-US" dirty="0" smtClean="0"/>
              <a:t>EPICS Servers</a:t>
            </a:r>
            <a:endParaRPr lang="en-US" dirty="0"/>
          </a:p>
        </p:txBody>
      </p:sp>
      <p:cxnSp>
        <p:nvCxnSpPr>
          <p:cNvPr id="10" name="Straight Connector 9"/>
          <p:cNvCxnSpPr>
            <a:stCxn id="5" idx="0"/>
            <a:endCxn id="25" idx="2"/>
          </p:cNvCxnSpPr>
          <p:nvPr/>
        </p:nvCxnSpPr>
        <p:spPr>
          <a:xfrm flipV="1">
            <a:off x="1115616" y="1556792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835696" y="1556792"/>
            <a:ext cx="1872208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907704" y="1556792"/>
            <a:ext cx="1584176" cy="11216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9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1171" y="46365"/>
            <a:ext cx="4126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RFQ LCS Architecture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2728"/>
            <a:ext cx="8074319" cy="5548600"/>
          </a:xfrm>
          <a:prstGeom prst="rect">
            <a:avLst/>
          </a:prstGeom>
        </p:spPr>
      </p:pic>
      <p:pic>
        <p:nvPicPr>
          <p:cNvPr id="1026" name="Picture 2" descr="C:\Users\amarqueta\Downloads\infn-lnl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2728"/>
            <a:ext cx="2418847" cy="10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59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46364"/>
            <a:ext cx="5449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Service: provisioning system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1647"/>
            <a:ext cx="70199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7250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1171" y="46365"/>
            <a:ext cx="221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EPICS GUIs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25" y="3758407"/>
            <a:ext cx="3987051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0" y="3758406"/>
            <a:ext cx="4176713" cy="22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F:\esperimenti\ifmif\meeting\2013-11-18-Lipac.Control.System.Review.Meeting\pictures\2013-11-14_vacuum-screensh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12" y="1124744"/>
            <a:ext cx="41785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esperimenti\ifmif\meeting\2013-03-08\RSsma100onMobi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02" y="728700"/>
            <a:ext cx="105611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85269" cy="25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462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240" y="46365"/>
            <a:ext cx="4013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Service: Surveillance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34" y="2403648"/>
            <a:ext cx="3037266" cy="404968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/>
          <a:srcRect r="24106"/>
          <a:stretch/>
        </p:blipFill>
        <p:spPr>
          <a:xfrm>
            <a:off x="35496" y="908720"/>
            <a:ext cx="606107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51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46364"/>
            <a:ext cx="386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Service: Monitoring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 rotWithShape="1">
          <a:blip r:embed="rId2"/>
          <a:srcRect r="21251" b="23930"/>
          <a:stretch/>
        </p:blipFill>
        <p:spPr>
          <a:xfrm>
            <a:off x="974724" y="1052736"/>
            <a:ext cx="7500937" cy="394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251520" y="4293096"/>
            <a:ext cx="35242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>
              <a:defRPr sz="2800" b="1">
                <a:solidFill>
                  <a:schemeClr val="bg1"/>
                </a:solidFill>
                <a:latin typeface="Comic Sans MS" pitchFamily="66" charset="0"/>
                <a:ea typeface="Microsoft YaHei" charset="-122"/>
              </a:defRPr>
            </a:lvl1pPr>
            <a:lvl2pPr>
              <a:defRPr sz="2800" b="1">
                <a:solidFill>
                  <a:schemeClr val="bg1"/>
                </a:solidFill>
                <a:latin typeface="Comic Sans MS" pitchFamily="66" charset="0"/>
                <a:ea typeface="Microsoft YaHei" charset="-122"/>
              </a:defRPr>
            </a:lvl2pPr>
            <a:lvl3pPr>
              <a:defRPr sz="2800" b="1">
                <a:solidFill>
                  <a:schemeClr val="bg1"/>
                </a:solidFill>
                <a:latin typeface="Comic Sans MS" pitchFamily="66" charset="0"/>
                <a:ea typeface="Microsoft YaHei" charset="-122"/>
              </a:defRPr>
            </a:lvl3pPr>
            <a:lvl4pPr>
              <a:defRPr sz="2800" b="1">
                <a:solidFill>
                  <a:schemeClr val="bg1"/>
                </a:solidFill>
                <a:latin typeface="Comic Sans MS" pitchFamily="66" charset="0"/>
                <a:ea typeface="Microsoft YaHei" charset="-122"/>
              </a:defRPr>
            </a:lvl4pPr>
            <a:lvl5pPr>
              <a:defRPr sz="2800" b="1">
                <a:solidFill>
                  <a:schemeClr val="bg1"/>
                </a:solidFill>
                <a:latin typeface="Comic Sans MS" pitchFamily="66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chemeClr val="bg1"/>
                </a:solidFill>
                <a:latin typeface="Comic Sans MS" pitchFamily="66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chemeClr val="bg1"/>
                </a:solidFill>
                <a:latin typeface="Comic Sans MS" pitchFamily="66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chemeClr val="bg1"/>
                </a:solidFill>
                <a:latin typeface="Comic Sans MS" pitchFamily="66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chemeClr val="bg1"/>
                </a:solidFill>
                <a:latin typeface="Comic Sans MS" pitchFamily="66" charset="0"/>
                <a:ea typeface="Microsoft YaHei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0" dirty="0">
                <a:solidFill>
                  <a:schemeClr val="accent2"/>
                </a:solidFill>
                <a:latin typeface="Arial" charset="0"/>
              </a:rPr>
              <a:t>Possibility to check EPICS Variables</a:t>
            </a:r>
          </a:p>
        </p:txBody>
      </p:sp>
      <p:cxnSp>
        <p:nvCxnSpPr>
          <p:cNvPr id="8" name="Straight Arrow Connector 14"/>
          <p:cNvCxnSpPr/>
          <p:nvPr/>
        </p:nvCxnSpPr>
        <p:spPr bwMode="auto">
          <a:xfrm flipV="1">
            <a:off x="3535560" y="3272379"/>
            <a:ext cx="2427221" cy="13096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r="-100000" b="-100000"/>
            </a:gra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17"/>
          <p:cNvCxnSpPr/>
          <p:nvPr/>
        </p:nvCxnSpPr>
        <p:spPr bwMode="auto">
          <a:xfrm flipV="1">
            <a:off x="3535560" y="3272379"/>
            <a:ext cx="1189394" cy="10927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r="-100000" b="-100000"/>
            </a:gra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18"/>
          <p:cNvCxnSpPr/>
          <p:nvPr/>
        </p:nvCxnSpPr>
        <p:spPr bwMode="auto">
          <a:xfrm flipV="1">
            <a:off x="3419872" y="3818254"/>
            <a:ext cx="231377" cy="4748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 r="-100000" b="-100000"/>
            </a:gra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6372200" y="5305648"/>
            <a:ext cx="2466975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2000" b="0" i="1">
                <a:solidFill>
                  <a:schemeClr val="accent2"/>
                </a:solidFill>
                <a:latin typeface="Arial" charset="0"/>
              </a:rPr>
              <a:t>Detailed Information</a:t>
            </a:r>
          </a:p>
        </p:txBody>
      </p:sp>
      <p:cxnSp>
        <p:nvCxnSpPr>
          <p:cNvPr id="12" name="Straight Arrow Connector 22"/>
          <p:cNvCxnSpPr>
            <a:cxnSpLocks noChangeShapeType="1"/>
            <a:stCxn id="11" idx="0"/>
          </p:cNvCxnSpPr>
          <p:nvPr/>
        </p:nvCxnSpPr>
        <p:spPr bwMode="auto">
          <a:xfrm flipH="1" flipV="1">
            <a:off x="6876256" y="3935318"/>
            <a:ext cx="729432" cy="137033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51520" y="5825614"/>
            <a:ext cx="5288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Special thanks to Mauro Giacchini and his team…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8081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46365"/>
            <a:ext cx="531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Introduction to IFMIF/</a:t>
            </a:r>
            <a:r>
              <a:rPr lang="en-GB" sz="3600" dirty="0" err="1" smtClean="0">
                <a:solidFill>
                  <a:schemeClr val="bg1"/>
                </a:solidFill>
              </a:rPr>
              <a:t>LIPAc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/>
        </p:nvSpPr>
        <p:spPr>
          <a:xfrm>
            <a:off x="457200" y="692696"/>
            <a:ext cx="8229600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err="1"/>
              <a:t>LIPAc</a:t>
            </a:r>
            <a:r>
              <a:rPr lang="en-GB" dirty="0" smtClean="0">
                <a:solidFill>
                  <a:srgbClr val="0070C0"/>
                </a:solidFill>
              </a:rPr>
              <a:t> -&gt; </a:t>
            </a:r>
            <a:r>
              <a:rPr lang="en-GB" dirty="0"/>
              <a:t>L</a:t>
            </a:r>
            <a:r>
              <a:rPr lang="en-GB" dirty="0" smtClean="0">
                <a:solidFill>
                  <a:srgbClr val="0070C0"/>
                </a:solidFill>
              </a:rPr>
              <a:t>inear </a:t>
            </a:r>
            <a:r>
              <a:rPr lang="en-GB" dirty="0"/>
              <a:t>I</a:t>
            </a:r>
            <a:r>
              <a:rPr lang="en-GB" dirty="0" smtClean="0">
                <a:solidFill>
                  <a:srgbClr val="0070C0"/>
                </a:solidFill>
              </a:rPr>
              <a:t>FMIF </a:t>
            </a:r>
            <a:r>
              <a:rPr lang="en-GB" dirty="0"/>
              <a:t>P</a:t>
            </a:r>
            <a:r>
              <a:rPr lang="en-GB" dirty="0" smtClean="0">
                <a:solidFill>
                  <a:srgbClr val="0070C0"/>
                </a:solidFill>
              </a:rPr>
              <a:t>article </a:t>
            </a:r>
            <a:r>
              <a:rPr lang="en-GB" dirty="0"/>
              <a:t>Ac</a:t>
            </a:r>
            <a:r>
              <a:rPr lang="en-GB" dirty="0" smtClean="0">
                <a:solidFill>
                  <a:srgbClr val="0070C0"/>
                </a:solidFill>
              </a:rPr>
              <a:t>celerator</a:t>
            </a:r>
          </a:p>
          <a:p>
            <a:endParaRPr lang="en-GB" dirty="0"/>
          </a:p>
          <a:p>
            <a:r>
              <a:rPr lang="en-GB" dirty="0"/>
              <a:t>IFMIF</a:t>
            </a:r>
            <a:r>
              <a:rPr lang="en-GB" dirty="0" smtClean="0">
                <a:solidFill>
                  <a:srgbClr val="0070C0"/>
                </a:solidFill>
              </a:rPr>
              <a:t> -&gt; </a:t>
            </a:r>
            <a:r>
              <a:rPr lang="en-GB" dirty="0"/>
              <a:t>I</a:t>
            </a:r>
            <a:r>
              <a:rPr lang="en-GB" dirty="0" smtClean="0">
                <a:solidFill>
                  <a:srgbClr val="0070C0"/>
                </a:solidFill>
              </a:rPr>
              <a:t>nternational </a:t>
            </a:r>
            <a:r>
              <a:rPr lang="en-GB" dirty="0"/>
              <a:t>F</a:t>
            </a:r>
            <a:r>
              <a:rPr lang="en-GB" dirty="0" smtClean="0">
                <a:solidFill>
                  <a:srgbClr val="0070C0"/>
                </a:solidFill>
              </a:rPr>
              <a:t>usion </a:t>
            </a:r>
            <a:r>
              <a:rPr lang="en-GB" dirty="0" smtClean="0"/>
              <a:t>M</a:t>
            </a:r>
            <a:r>
              <a:rPr lang="en-GB" dirty="0" smtClean="0">
                <a:solidFill>
                  <a:srgbClr val="0070C0"/>
                </a:solidFill>
              </a:rPr>
              <a:t>aterials </a:t>
            </a:r>
            <a:r>
              <a:rPr lang="en-GB" dirty="0"/>
              <a:t>I</a:t>
            </a:r>
            <a:r>
              <a:rPr lang="en-GB" dirty="0">
                <a:solidFill>
                  <a:srgbClr val="0070C0"/>
                </a:solidFill>
              </a:rPr>
              <a:t>rradiation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/>
              <a:t>F</a:t>
            </a:r>
            <a:r>
              <a:rPr lang="en-GB" dirty="0" smtClean="0">
                <a:solidFill>
                  <a:srgbClr val="0070C0"/>
                </a:solidFill>
              </a:rPr>
              <a:t>acility</a:t>
            </a:r>
          </a:p>
          <a:p>
            <a:endParaRPr lang="en-GB" dirty="0" smtClean="0"/>
          </a:p>
          <a:p>
            <a:r>
              <a:rPr lang="en-GB" dirty="0" smtClean="0"/>
              <a:t>(the fusion relevant neutron source)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IFMIFPlantv2.jpg"/>
          <p:cNvPicPr>
            <a:picLocks noChangeAspect="1"/>
          </p:cNvPicPr>
          <p:nvPr/>
        </p:nvPicPr>
        <p:blipFill rotWithShape="1">
          <a:blip r:embed="rId3"/>
          <a:srcRect l="3017" t="18880" r="4636" b="29501"/>
          <a:stretch/>
        </p:blipFill>
        <p:spPr>
          <a:xfrm>
            <a:off x="1907704" y="3717032"/>
            <a:ext cx="6109580" cy="2327459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 rot="5400000">
            <a:off x="4397152" y="-2156792"/>
            <a:ext cx="360040" cy="7931224"/>
          </a:xfrm>
          <a:prstGeom prst="leftBrace">
            <a:avLst>
              <a:gd name="adj1" fmla="val 8333"/>
              <a:gd name="adj2" fmla="val 536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7091" y="46365"/>
            <a:ext cx="211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Thank you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340768"/>
            <a:ext cx="37578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  <a:latin typeface="Calibri"/>
              </a:rPr>
              <a:t>Thank you</a:t>
            </a:r>
            <a:r>
              <a:rPr lang="en-US" sz="24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1F497D"/>
                </a:solidFill>
                <a:latin typeface="Calibri"/>
              </a:rPr>
              <a:t>for your attention</a:t>
            </a:r>
          </a:p>
          <a:p>
            <a:endParaRPr lang="en-US" sz="2400" dirty="0">
              <a:solidFill>
                <a:srgbClr val="1F497D"/>
              </a:solidFill>
              <a:latin typeface="Calibri"/>
            </a:endParaRPr>
          </a:p>
          <a:p>
            <a:r>
              <a:rPr lang="en-US" sz="1600" dirty="0" smtClean="0">
                <a:solidFill>
                  <a:srgbClr val="1F497D"/>
                </a:solidFill>
                <a:latin typeface="Calibri"/>
                <a:hlinkClick r:id="rId2"/>
              </a:rPr>
              <a:t>www.ifmif.org</a:t>
            </a:r>
            <a:endParaRPr lang="en-US" sz="1600" dirty="0" smtClean="0">
              <a:solidFill>
                <a:srgbClr val="1F497D"/>
              </a:solidFill>
              <a:latin typeface="Calibri"/>
            </a:endParaRPr>
          </a:p>
          <a:p>
            <a:r>
              <a:rPr lang="en-US" sz="1600" dirty="0" smtClean="0">
                <a:solidFill>
                  <a:srgbClr val="1F497D"/>
                </a:solidFill>
                <a:latin typeface="Calibri"/>
              </a:rPr>
              <a:t>Follow us at </a:t>
            </a:r>
            <a:r>
              <a:rPr lang="en-US" sz="1600" dirty="0" err="1" smtClean="0">
                <a:solidFill>
                  <a:srgbClr val="1F497D"/>
                </a:solidFill>
                <a:latin typeface="Calibri"/>
              </a:rPr>
              <a:t>wikipedia</a:t>
            </a:r>
            <a:r>
              <a:rPr lang="en-US" sz="1600" dirty="0" smtClean="0">
                <a:solidFill>
                  <a:srgbClr val="1F497D"/>
                </a:solidFill>
                <a:latin typeface="Calibri"/>
              </a:rPr>
              <a:t>!</a:t>
            </a:r>
            <a:endParaRPr lang="en-US" sz="1600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1" y="2636912"/>
            <a:ext cx="5852261" cy="3533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830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23" y="3573016"/>
            <a:ext cx="468718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" y="4219797"/>
            <a:ext cx="4186808" cy="2193107"/>
          </a:xfrm>
        </p:spPr>
        <p:txBody>
          <a:bodyPr>
            <a:noAutofit/>
          </a:bodyPr>
          <a:lstStyle/>
          <a:p>
            <a:pPr algn="ctr"/>
            <a:r>
              <a:rPr lang="en-GB" sz="2200" dirty="0">
                <a:solidFill>
                  <a:srgbClr val="002060"/>
                </a:solidFill>
              </a:rPr>
              <a:t>The first wall </a:t>
            </a:r>
          </a:p>
          <a:p>
            <a:pPr algn="ctr"/>
            <a:r>
              <a:rPr lang="en-GB" sz="2200" dirty="0">
                <a:solidFill>
                  <a:srgbClr val="002060"/>
                </a:solidFill>
              </a:rPr>
              <a:t>of the reactor vessel shall</a:t>
            </a:r>
          </a:p>
          <a:p>
            <a:pPr algn="ctr"/>
            <a:r>
              <a:rPr lang="en-GB" sz="2200" dirty="0">
                <a:solidFill>
                  <a:srgbClr val="0070C0"/>
                </a:solidFill>
              </a:rPr>
              <a:t>a</a:t>
            </a:r>
            <a:r>
              <a:rPr lang="en-GB" sz="2200" dirty="0" smtClean="0">
                <a:solidFill>
                  <a:srgbClr val="0070C0"/>
                </a:solidFill>
              </a:rPr>
              <a:t>bsorb neutrons energy</a:t>
            </a:r>
          </a:p>
          <a:p>
            <a:pPr algn="ctr"/>
            <a:r>
              <a:rPr lang="en-GB" sz="2200" dirty="0">
                <a:solidFill>
                  <a:srgbClr val="002060"/>
                </a:solidFill>
              </a:rPr>
              <a:t>and</a:t>
            </a:r>
          </a:p>
          <a:p>
            <a:pPr algn="ctr"/>
            <a:r>
              <a:rPr lang="en-GB" sz="2200" dirty="0">
                <a:solidFill>
                  <a:srgbClr val="0070C0"/>
                </a:solidFill>
              </a:rPr>
              <a:t>b</a:t>
            </a:r>
            <a:r>
              <a:rPr lang="en-GB" sz="2200" dirty="0" smtClean="0">
                <a:solidFill>
                  <a:srgbClr val="0070C0"/>
                </a:solidFill>
              </a:rPr>
              <a:t>reed tritium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5742181">
            <a:off x="3492994" y="4960762"/>
            <a:ext cx="390696" cy="144016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95936" y="980728"/>
            <a:ext cx="5112569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ITER first wall will present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&lt;</a:t>
            </a:r>
            <a:r>
              <a:rPr lang="en-GB" dirty="0">
                <a:solidFill>
                  <a:srgbClr val="0070C0"/>
                </a:solidFill>
              </a:rPr>
              <a:t>2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dpa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at the end of its operational life</a:t>
            </a:r>
          </a:p>
          <a:p>
            <a:endParaRPr lang="en-GB" dirty="0"/>
          </a:p>
          <a:p>
            <a:r>
              <a:rPr lang="en-GB" dirty="0" smtClean="0"/>
              <a:t>In a Fusion power plant</a:t>
            </a:r>
          </a:p>
          <a:p>
            <a:r>
              <a:rPr lang="en-GB" dirty="0">
                <a:solidFill>
                  <a:srgbClr val="0070C0"/>
                </a:solidFill>
              </a:rPr>
              <a:t>~</a:t>
            </a:r>
            <a:r>
              <a:rPr lang="en-GB" dirty="0" smtClean="0">
                <a:solidFill>
                  <a:srgbClr val="0070C0"/>
                </a:solidFill>
              </a:rPr>
              <a:t>150 </a:t>
            </a:r>
            <a:r>
              <a:rPr lang="en-GB" dirty="0" err="1" smtClean="0">
                <a:solidFill>
                  <a:srgbClr val="0070C0"/>
                </a:solidFill>
              </a:rPr>
              <a:t>dpa</a:t>
            </a:r>
            <a:r>
              <a:rPr lang="en-GB" dirty="0" smtClean="0"/>
              <a:t> within 5 years are expected </a:t>
            </a:r>
          </a:p>
          <a:p>
            <a:endParaRPr lang="en-GB" dirty="0"/>
          </a:p>
          <a:p>
            <a:r>
              <a:rPr lang="en-GB" dirty="0" smtClean="0"/>
              <a:t>Existing neutron sources do not provide the </a:t>
            </a:r>
            <a:r>
              <a:rPr lang="en-GB" sz="3100" dirty="0">
                <a:solidFill>
                  <a:srgbClr val="0070C0"/>
                </a:solidFill>
              </a:rPr>
              <a:t>needed answers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61" y="-27384"/>
            <a:ext cx="2069540" cy="37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79" y="-27384"/>
            <a:ext cx="223063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0330" y="-27384"/>
            <a:ext cx="407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Neutrons in first wall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2854677"/>
            <a:ext cx="2659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Section of Vacuum Vesse</a:t>
            </a:r>
            <a:r>
              <a:rPr lang="en-GB" b="1" dirty="0"/>
              <a:t>l</a:t>
            </a:r>
            <a:r>
              <a:rPr lang="en-GB" b="1" dirty="0" smtClean="0"/>
              <a:t> </a:t>
            </a:r>
          </a:p>
          <a:p>
            <a:pPr algn="ctr"/>
            <a:r>
              <a:rPr lang="en-GB" b="1" dirty="0" smtClean="0"/>
              <a:t>of a </a:t>
            </a:r>
            <a:r>
              <a:rPr lang="en-GB" b="1" dirty="0" err="1" smtClean="0"/>
              <a:t>Tokamak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68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b="9865"/>
          <a:stretch/>
        </p:blipFill>
        <p:spPr bwMode="auto">
          <a:xfrm>
            <a:off x="827584" y="4129678"/>
            <a:ext cx="8316416" cy="2323658"/>
          </a:xfrm>
          <a:prstGeom prst="rect">
            <a:avLst/>
          </a:prstGeom>
          <a:ln w="38100">
            <a:solidFill>
              <a:srgbClr val="00B05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9317"/>
            <a:ext cx="5369069" cy="298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980728"/>
            <a:ext cx="3431033" cy="16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FontTx/>
              <a:buNone/>
              <a:defRPr sz="2000" b="1">
                <a:solidFill>
                  <a:srgbClr val="002060"/>
                </a:solidFill>
              </a:defRPr>
            </a:lvl1pPr>
            <a:lvl2pPr indent="0" algn="ctr">
              <a:spcBef>
                <a:spcPct val="20000"/>
              </a:spcBef>
              <a:buFontTx/>
              <a:buNone/>
              <a:defRPr sz="2800"/>
            </a:lvl2pPr>
            <a:lvl3pPr marL="1143000" indent="-228600">
              <a:spcBef>
                <a:spcPct val="20000"/>
              </a:spcBef>
              <a:buFontTx/>
              <a:buBlip>
                <a:blip r:embed="rId5"/>
              </a:buBlip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2200" dirty="0"/>
              <a:t>Deuterons at </a:t>
            </a:r>
            <a:r>
              <a:rPr lang="en-GB" sz="2200" dirty="0">
                <a:solidFill>
                  <a:srgbClr val="0070C0"/>
                </a:solidFill>
              </a:rPr>
              <a:t>40 MeV </a:t>
            </a:r>
            <a:endParaRPr lang="en-GB" sz="2200" dirty="0" smtClean="0">
              <a:solidFill>
                <a:srgbClr val="0070C0"/>
              </a:solidFill>
            </a:endParaRPr>
          </a:p>
          <a:p>
            <a:r>
              <a:rPr lang="en-GB" sz="2200" dirty="0" smtClean="0"/>
              <a:t>collide </a:t>
            </a:r>
            <a:r>
              <a:rPr lang="en-GB" sz="2200" dirty="0"/>
              <a:t>on a liquid </a:t>
            </a:r>
            <a:r>
              <a:rPr lang="en-GB" sz="2200" dirty="0">
                <a:solidFill>
                  <a:srgbClr val="0070C0"/>
                </a:solidFill>
              </a:rPr>
              <a:t>Li </a:t>
            </a:r>
            <a:r>
              <a:rPr lang="en-GB" sz="2200" dirty="0" smtClean="0">
                <a:solidFill>
                  <a:srgbClr val="0070C0"/>
                </a:solidFill>
              </a:rPr>
              <a:t>screen</a:t>
            </a:r>
          </a:p>
          <a:p>
            <a:r>
              <a:rPr lang="en-GB" sz="2200" dirty="0" smtClean="0"/>
              <a:t>flowing </a:t>
            </a:r>
            <a:r>
              <a:rPr lang="en-GB" sz="2200" dirty="0"/>
              <a:t>at </a:t>
            </a:r>
            <a:r>
              <a:rPr lang="en-GB" sz="2200" dirty="0">
                <a:solidFill>
                  <a:srgbClr val="0070C0"/>
                </a:solidFill>
              </a:rPr>
              <a:t>15 m/s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44624"/>
            <a:ext cx="2547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IFMIF concept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94908" y="2492896"/>
            <a:ext cx="3240424" cy="1728192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 smtClean="0"/>
              <a:t>A flux of </a:t>
            </a:r>
            <a:r>
              <a:rPr lang="en-GB" sz="2000" b="1" dirty="0" smtClean="0">
                <a:solidFill>
                  <a:srgbClr val="0070C0"/>
                </a:solidFill>
              </a:rPr>
              <a:t>10</a:t>
            </a:r>
            <a:r>
              <a:rPr lang="en-GB" sz="2000" b="1" baseline="30000" dirty="0" smtClean="0">
                <a:solidFill>
                  <a:srgbClr val="0070C0"/>
                </a:solidFill>
              </a:rPr>
              <a:t>18</a:t>
            </a:r>
            <a:r>
              <a:rPr lang="en-GB" sz="2000" b="1" dirty="0" smtClean="0">
                <a:solidFill>
                  <a:srgbClr val="0070C0"/>
                </a:solidFill>
              </a:rPr>
              <a:t> n·m</a:t>
            </a:r>
            <a:r>
              <a:rPr lang="en-GB" sz="2000" b="1" baseline="30000" dirty="0" smtClean="0">
                <a:solidFill>
                  <a:srgbClr val="0070C0"/>
                </a:solidFill>
              </a:rPr>
              <a:t>-2</a:t>
            </a:r>
            <a:r>
              <a:rPr lang="en-GB" sz="2000" b="1" dirty="0" smtClean="0">
                <a:solidFill>
                  <a:srgbClr val="0070C0"/>
                </a:solidFill>
              </a:rPr>
              <a:t>s</a:t>
            </a:r>
            <a:r>
              <a:rPr lang="en-GB" sz="2000" b="1" baseline="30000" dirty="0" smtClean="0">
                <a:solidFill>
                  <a:srgbClr val="0070C0"/>
                </a:solidFill>
              </a:rPr>
              <a:t>-1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sz="2000" b="1" dirty="0" smtClean="0"/>
              <a:t>is stripped</a:t>
            </a:r>
          </a:p>
          <a:p>
            <a:pPr algn="ctr"/>
            <a:r>
              <a:rPr lang="en-GB" sz="2000" b="1" dirty="0" smtClean="0"/>
              <a:t>with a broad peak </a:t>
            </a:r>
          </a:p>
          <a:p>
            <a:pPr algn="ctr"/>
            <a:r>
              <a:rPr lang="en-GB" sz="2000" b="1" dirty="0" smtClean="0"/>
              <a:t>at </a:t>
            </a:r>
            <a:r>
              <a:rPr lang="en-GB" sz="2000" b="1" dirty="0" smtClean="0">
                <a:solidFill>
                  <a:srgbClr val="0070C0"/>
                </a:solidFill>
              </a:rPr>
              <a:t>14 MeV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672" y="3717032"/>
            <a:ext cx="227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EVEDA Phase: </a:t>
            </a:r>
            <a:r>
              <a:rPr lang="en-GB" sz="2000" b="1" dirty="0" err="1" smtClean="0">
                <a:solidFill>
                  <a:srgbClr val="002060"/>
                </a:solidFill>
              </a:rPr>
              <a:t>LIPAc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10" name="Picture 9" descr="C:\Users\arnouxr\Desktop\Deuterium_tritium_fusion_T_gri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374" y="3567827"/>
            <a:ext cx="2502866" cy="2885509"/>
          </a:xfrm>
          <a:prstGeom prst="rect">
            <a:avLst/>
          </a:prstGeom>
          <a:solidFill>
            <a:schemeClr val="tx2">
              <a:lumMod val="60000"/>
              <a:lumOff val="40000"/>
              <a:alpha val="92000"/>
            </a:schemeClr>
          </a:solidFill>
          <a:extLst/>
        </p:spPr>
      </p:pic>
      <p:sp>
        <p:nvSpPr>
          <p:cNvPr id="11" name="Oval 10"/>
          <p:cNvSpPr/>
          <p:nvPr/>
        </p:nvSpPr>
        <p:spPr>
          <a:xfrm>
            <a:off x="3960440" y="6088107"/>
            <a:ext cx="1944216" cy="365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852936"/>
            <a:ext cx="9153526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63981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Injector + LEBT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CEA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Saclay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08057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RFQ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INFN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JAEA Tokai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364502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MEBT</a:t>
            </a:r>
            <a:endParaRPr lang="en-GB" sz="16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344061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SRF </a:t>
            </a:r>
            <a:r>
              <a:rPr lang="en-GB" sz="1600" b="1" i="1" dirty="0" err="1" smtClean="0"/>
              <a:t>Linac</a:t>
            </a:r>
            <a:endParaRPr lang="en-GB" sz="1600" b="1" i="1" dirty="0" smtClean="0"/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CEA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Saclay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408868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HEBT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437671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BD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523210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Diagnostics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CEA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Saclay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5448126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RF Power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CIEMAT Madrid</a:t>
            </a: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CEA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Saclay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SCK </a:t>
            </a:r>
            <a:r>
              <a:rPr lang="en-GB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1520" y="4342452"/>
            <a:ext cx="8496944" cy="190647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657934">
            <a:off x="3886912" y="4939789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36 m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4403763" y="116632"/>
            <a:ext cx="4632733" cy="3960440"/>
            <a:chOff x="3347864" y="2420888"/>
            <a:chExt cx="4632733" cy="3960440"/>
          </a:xfrm>
        </p:grpSpPr>
        <p:grpSp>
          <p:nvGrpSpPr>
            <p:cNvPr id="104" name="Group 2"/>
            <p:cNvGrpSpPr>
              <a:grpSpLocks/>
            </p:cNvGrpSpPr>
            <p:nvPr/>
          </p:nvGrpSpPr>
          <p:grpSpPr bwMode="auto">
            <a:xfrm rot="103454">
              <a:off x="3347864" y="2420888"/>
              <a:ext cx="4608512" cy="3960440"/>
              <a:chOff x="1200" y="432"/>
              <a:chExt cx="3120" cy="2658"/>
            </a:xfrm>
          </p:grpSpPr>
          <p:sp>
            <p:nvSpPr>
              <p:cNvPr id="105" name="Freeform 3"/>
              <p:cNvSpPr>
                <a:spLocks/>
              </p:cNvSpPr>
              <p:nvPr/>
            </p:nvSpPr>
            <p:spPr bwMode="auto">
              <a:xfrm>
                <a:off x="1200" y="2614"/>
                <a:ext cx="49" cy="25"/>
              </a:xfrm>
              <a:custGeom>
                <a:avLst/>
                <a:gdLst>
                  <a:gd name="T0" fmla="*/ 18 w 55"/>
                  <a:gd name="T1" fmla="*/ 3 h 32"/>
                  <a:gd name="T2" fmla="*/ 18 w 55"/>
                  <a:gd name="T3" fmla="*/ 2 h 32"/>
                  <a:gd name="T4" fmla="*/ 14 w 55"/>
                  <a:gd name="T5" fmla="*/ 2 h 32"/>
                  <a:gd name="T6" fmla="*/ 12 w 55"/>
                  <a:gd name="T7" fmla="*/ 2 h 32"/>
                  <a:gd name="T8" fmla="*/ 10 w 55"/>
                  <a:gd name="T9" fmla="*/ 0 h 32"/>
                  <a:gd name="T10" fmla="*/ 4 w 55"/>
                  <a:gd name="T11" fmla="*/ 0 h 32"/>
                  <a:gd name="T12" fmla="*/ 0 w 55"/>
                  <a:gd name="T13" fmla="*/ 2 h 32"/>
                  <a:gd name="T14" fmla="*/ 0 w 55"/>
                  <a:gd name="T15" fmla="*/ 2 h 32"/>
                  <a:gd name="T16" fmla="*/ 4 w 55"/>
                  <a:gd name="T17" fmla="*/ 2 h 32"/>
                  <a:gd name="T18" fmla="*/ 4 w 55"/>
                  <a:gd name="T19" fmla="*/ 2 h 32"/>
                  <a:gd name="T20" fmla="*/ 7 w 55"/>
                  <a:gd name="T21" fmla="*/ 2 h 32"/>
                  <a:gd name="T22" fmla="*/ 12 w 55"/>
                  <a:gd name="T23" fmla="*/ 3 h 32"/>
                  <a:gd name="T24" fmla="*/ 14 w 55"/>
                  <a:gd name="T25" fmla="*/ 3 h 32"/>
                  <a:gd name="T26" fmla="*/ 14 w 55"/>
                  <a:gd name="T27" fmla="*/ 2 h 32"/>
                  <a:gd name="T28" fmla="*/ 14 w 55"/>
                  <a:gd name="T29" fmla="*/ 2 h 32"/>
                  <a:gd name="T30" fmla="*/ 18 w 55"/>
                  <a:gd name="T31" fmla="*/ 3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32"/>
                  <a:gd name="T50" fmla="*/ 55 w 55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32">
                    <a:moveTo>
                      <a:pt x="55" y="32"/>
                    </a:moveTo>
                    <a:lnTo>
                      <a:pt x="55" y="16"/>
                    </a:lnTo>
                    <a:lnTo>
                      <a:pt x="47" y="8"/>
                    </a:lnTo>
                    <a:lnTo>
                      <a:pt x="39" y="8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23" y="24"/>
                    </a:lnTo>
                    <a:lnTo>
                      <a:pt x="39" y="32"/>
                    </a:lnTo>
                    <a:lnTo>
                      <a:pt x="47" y="32"/>
                    </a:lnTo>
                    <a:lnTo>
                      <a:pt x="47" y="24"/>
                    </a:lnTo>
                    <a:lnTo>
                      <a:pt x="47" y="16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Freeform 4"/>
              <p:cNvSpPr>
                <a:spLocks/>
              </p:cNvSpPr>
              <p:nvPr/>
            </p:nvSpPr>
            <p:spPr bwMode="auto">
              <a:xfrm>
                <a:off x="1200" y="2614"/>
                <a:ext cx="49" cy="25"/>
              </a:xfrm>
              <a:custGeom>
                <a:avLst/>
                <a:gdLst>
                  <a:gd name="T0" fmla="*/ 18 w 55"/>
                  <a:gd name="T1" fmla="*/ 3 h 32"/>
                  <a:gd name="T2" fmla="*/ 18 w 55"/>
                  <a:gd name="T3" fmla="*/ 2 h 32"/>
                  <a:gd name="T4" fmla="*/ 14 w 55"/>
                  <a:gd name="T5" fmla="*/ 2 h 32"/>
                  <a:gd name="T6" fmla="*/ 12 w 55"/>
                  <a:gd name="T7" fmla="*/ 2 h 32"/>
                  <a:gd name="T8" fmla="*/ 10 w 55"/>
                  <a:gd name="T9" fmla="*/ 0 h 32"/>
                  <a:gd name="T10" fmla="*/ 4 w 55"/>
                  <a:gd name="T11" fmla="*/ 0 h 32"/>
                  <a:gd name="T12" fmla="*/ 0 w 55"/>
                  <a:gd name="T13" fmla="*/ 2 h 32"/>
                  <a:gd name="T14" fmla="*/ 0 w 55"/>
                  <a:gd name="T15" fmla="*/ 2 h 32"/>
                  <a:gd name="T16" fmla="*/ 4 w 55"/>
                  <a:gd name="T17" fmla="*/ 2 h 32"/>
                  <a:gd name="T18" fmla="*/ 4 w 55"/>
                  <a:gd name="T19" fmla="*/ 2 h 32"/>
                  <a:gd name="T20" fmla="*/ 7 w 55"/>
                  <a:gd name="T21" fmla="*/ 2 h 32"/>
                  <a:gd name="T22" fmla="*/ 12 w 55"/>
                  <a:gd name="T23" fmla="*/ 3 h 32"/>
                  <a:gd name="T24" fmla="*/ 14 w 55"/>
                  <a:gd name="T25" fmla="*/ 3 h 32"/>
                  <a:gd name="T26" fmla="*/ 14 w 55"/>
                  <a:gd name="T27" fmla="*/ 2 h 32"/>
                  <a:gd name="T28" fmla="*/ 14 w 55"/>
                  <a:gd name="T29" fmla="*/ 2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32"/>
                  <a:gd name="T47" fmla="*/ 55 w 5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32">
                    <a:moveTo>
                      <a:pt x="55" y="32"/>
                    </a:moveTo>
                    <a:lnTo>
                      <a:pt x="55" y="16"/>
                    </a:lnTo>
                    <a:lnTo>
                      <a:pt x="47" y="8"/>
                    </a:lnTo>
                    <a:lnTo>
                      <a:pt x="39" y="8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23" y="24"/>
                    </a:lnTo>
                    <a:lnTo>
                      <a:pt x="39" y="32"/>
                    </a:lnTo>
                    <a:lnTo>
                      <a:pt x="47" y="32"/>
                    </a:lnTo>
                    <a:lnTo>
                      <a:pt x="47" y="24"/>
                    </a:lnTo>
                    <a:lnTo>
                      <a:pt x="47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Freeform 5"/>
              <p:cNvSpPr>
                <a:spLocks/>
              </p:cNvSpPr>
              <p:nvPr/>
            </p:nvSpPr>
            <p:spPr bwMode="auto">
              <a:xfrm>
                <a:off x="1263" y="2515"/>
                <a:ext cx="50" cy="74"/>
              </a:xfrm>
              <a:custGeom>
                <a:avLst/>
                <a:gdLst>
                  <a:gd name="T0" fmla="*/ 15 w 56"/>
                  <a:gd name="T1" fmla="*/ 0 h 96"/>
                  <a:gd name="T2" fmla="*/ 13 w 56"/>
                  <a:gd name="T3" fmla="*/ 2 h 96"/>
                  <a:gd name="T4" fmla="*/ 13 w 56"/>
                  <a:gd name="T5" fmla="*/ 2 h 96"/>
                  <a:gd name="T6" fmla="*/ 11 w 56"/>
                  <a:gd name="T7" fmla="*/ 2 h 96"/>
                  <a:gd name="T8" fmla="*/ 8 w 56"/>
                  <a:gd name="T9" fmla="*/ 2 h 96"/>
                  <a:gd name="T10" fmla="*/ 8 w 56"/>
                  <a:gd name="T11" fmla="*/ 2 h 96"/>
                  <a:gd name="T12" fmla="*/ 8 w 56"/>
                  <a:gd name="T13" fmla="*/ 2 h 96"/>
                  <a:gd name="T14" fmla="*/ 5 w 56"/>
                  <a:gd name="T15" fmla="*/ 4 h 96"/>
                  <a:gd name="T16" fmla="*/ 4 w 56"/>
                  <a:gd name="T17" fmla="*/ 6 h 96"/>
                  <a:gd name="T18" fmla="*/ 0 w 56"/>
                  <a:gd name="T19" fmla="*/ 7 h 96"/>
                  <a:gd name="T20" fmla="*/ 4 w 56"/>
                  <a:gd name="T21" fmla="*/ 7 h 96"/>
                  <a:gd name="T22" fmla="*/ 5 w 56"/>
                  <a:gd name="T23" fmla="*/ 7 h 96"/>
                  <a:gd name="T24" fmla="*/ 8 w 56"/>
                  <a:gd name="T25" fmla="*/ 7 h 96"/>
                  <a:gd name="T26" fmla="*/ 8 w 56"/>
                  <a:gd name="T27" fmla="*/ 6 h 96"/>
                  <a:gd name="T28" fmla="*/ 13 w 56"/>
                  <a:gd name="T29" fmla="*/ 5 h 96"/>
                  <a:gd name="T30" fmla="*/ 15 w 56"/>
                  <a:gd name="T31" fmla="*/ 5 h 96"/>
                  <a:gd name="T32" fmla="*/ 15 w 56"/>
                  <a:gd name="T33" fmla="*/ 4 h 96"/>
                  <a:gd name="T34" fmla="*/ 15 w 56"/>
                  <a:gd name="T35" fmla="*/ 2 h 96"/>
                  <a:gd name="T36" fmla="*/ 19 w 56"/>
                  <a:gd name="T37" fmla="*/ 2 h 96"/>
                  <a:gd name="T38" fmla="*/ 19 w 56"/>
                  <a:gd name="T39" fmla="*/ 2 h 96"/>
                  <a:gd name="T40" fmla="*/ 15 w 56"/>
                  <a:gd name="T41" fmla="*/ 0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96"/>
                  <a:gd name="T65" fmla="*/ 56 w 56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96">
                    <a:moveTo>
                      <a:pt x="48" y="0"/>
                    </a:moveTo>
                    <a:lnTo>
                      <a:pt x="40" y="8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16" y="56"/>
                    </a:lnTo>
                    <a:lnTo>
                      <a:pt x="8" y="80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40" y="72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48" y="32"/>
                    </a:lnTo>
                    <a:lnTo>
                      <a:pt x="56" y="16"/>
                    </a:lnTo>
                    <a:lnTo>
                      <a:pt x="56" y="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Freeform 6"/>
              <p:cNvSpPr>
                <a:spLocks/>
              </p:cNvSpPr>
              <p:nvPr/>
            </p:nvSpPr>
            <p:spPr bwMode="auto">
              <a:xfrm>
                <a:off x="1263" y="2515"/>
                <a:ext cx="50" cy="74"/>
              </a:xfrm>
              <a:custGeom>
                <a:avLst/>
                <a:gdLst>
                  <a:gd name="T0" fmla="*/ 15 w 56"/>
                  <a:gd name="T1" fmla="*/ 0 h 96"/>
                  <a:gd name="T2" fmla="*/ 13 w 56"/>
                  <a:gd name="T3" fmla="*/ 2 h 96"/>
                  <a:gd name="T4" fmla="*/ 13 w 56"/>
                  <a:gd name="T5" fmla="*/ 2 h 96"/>
                  <a:gd name="T6" fmla="*/ 11 w 56"/>
                  <a:gd name="T7" fmla="*/ 2 h 96"/>
                  <a:gd name="T8" fmla="*/ 8 w 56"/>
                  <a:gd name="T9" fmla="*/ 2 h 96"/>
                  <a:gd name="T10" fmla="*/ 8 w 56"/>
                  <a:gd name="T11" fmla="*/ 2 h 96"/>
                  <a:gd name="T12" fmla="*/ 8 w 56"/>
                  <a:gd name="T13" fmla="*/ 2 h 96"/>
                  <a:gd name="T14" fmla="*/ 5 w 56"/>
                  <a:gd name="T15" fmla="*/ 4 h 96"/>
                  <a:gd name="T16" fmla="*/ 4 w 56"/>
                  <a:gd name="T17" fmla="*/ 6 h 96"/>
                  <a:gd name="T18" fmla="*/ 0 w 56"/>
                  <a:gd name="T19" fmla="*/ 7 h 96"/>
                  <a:gd name="T20" fmla="*/ 4 w 56"/>
                  <a:gd name="T21" fmla="*/ 7 h 96"/>
                  <a:gd name="T22" fmla="*/ 5 w 56"/>
                  <a:gd name="T23" fmla="*/ 7 h 96"/>
                  <a:gd name="T24" fmla="*/ 8 w 56"/>
                  <a:gd name="T25" fmla="*/ 7 h 96"/>
                  <a:gd name="T26" fmla="*/ 8 w 56"/>
                  <a:gd name="T27" fmla="*/ 6 h 96"/>
                  <a:gd name="T28" fmla="*/ 13 w 56"/>
                  <a:gd name="T29" fmla="*/ 5 h 96"/>
                  <a:gd name="T30" fmla="*/ 15 w 56"/>
                  <a:gd name="T31" fmla="*/ 5 h 96"/>
                  <a:gd name="T32" fmla="*/ 15 w 56"/>
                  <a:gd name="T33" fmla="*/ 4 h 96"/>
                  <a:gd name="T34" fmla="*/ 15 w 56"/>
                  <a:gd name="T35" fmla="*/ 2 h 96"/>
                  <a:gd name="T36" fmla="*/ 19 w 56"/>
                  <a:gd name="T37" fmla="*/ 2 h 96"/>
                  <a:gd name="T38" fmla="*/ 19 w 56"/>
                  <a:gd name="T39" fmla="*/ 2 h 96"/>
                  <a:gd name="T40" fmla="*/ 15 w 56"/>
                  <a:gd name="T41" fmla="*/ 0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96"/>
                  <a:gd name="T65" fmla="*/ 56 w 56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96">
                    <a:moveTo>
                      <a:pt x="48" y="0"/>
                    </a:moveTo>
                    <a:lnTo>
                      <a:pt x="40" y="8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16" y="56"/>
                    </a:lnTo>
                    <a:lnTo>
                      <a:pt x="8" y="80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40" y="72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48" y="32"/>
                    </a:lnTo>
                    <a:lnTo>
                      <a:pt x="56" y="16"/>
                    </a:lnTo>
                    <a:lnTo>
                      <a:pt x="56" y="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Freeform 7"/>
              <p:cNvSpPr>
                <a:spLocks/>
              </p:cNvSpPr>
              <p:nvPr/>
            </p:nvSpPr>
            <p:spPr bwMode="auto">
              <a:xfrm>
                <a:off x="1342" y="2416"/>
                <a:ext cx="469" cy="532"/>
              </a:xfrm>
              <a:custGeom>
                <a:avLst/>
                <a:gdLst>
                  <a:gd name="T0" fmla="*/ 8 w 527"/>
                  <a:gd name="T1" fmla="*/ 8 h 686"/>
                  <a:gd name="T2" fmla="*/ 0 w 527"/>
                  <a:gd name="T3" fmla="*/ 12 h 686"/>
                  <a:gd name="T4" fmla="*/ 8 w 527"/>
                  <a:gd name="T5" fmla="*/ 10 h 686"/>
                  <a:gd name="T6" fmla="*/ 15 w 527"/>
                  <a:gd name="T7" fmla="*/ 10 h 686"/>
                  <a:gd name="T8" fmla="*/ 18 w 527"/>
                  <a:gd name="T9" fmla="*/ 12 h 686"/>
                  <a:gd name="T10" fmla="*/ 15 w 527"/>
                  <a:gd name="T11" fmla="*/ 15 h 686"/>
                  <a:gd name="T12" fmla="*/ 10 w 527"/>
                  <a:gd name="T13" fmla="*/ 17 h 686"/>
                  <a:gd name="T14" fmla="*/ 18 w 527"/>
                  <a:gd name="T15" fmla="*/ 19 h 686"/>
                  <a:gd name="T16" fmla="*/ 18 w 527"/>
                  <a:gd name="T17" fmla="*/ 23 h 686"/>
                  <a:gd name="T18" fmla="*/ 25 w 527"/>
                  <a:gd name="T19" fmla="*/ 23 h 686"/>
                  <a:gd name="T20" fmla="*/ 33 w 527"/>
                  <a:gd name="T21" fmla="*/ 20 h 686"/>
                  <a:gd name="T22" fmla="*/ 43 w 527"/>
                  <a:gd name="T23" fmla="*/ 20 h 686"/>
                  <a:gd name="T24" fmla="*/ 44 w 527"/>
                  <a:gd name="T25" fmla="*/ 24 h 686"/>
                  <a:gd name="T26" fmla="*/ 58 w 527"/>
                  <a:gd name="T27" fmla="*/ 22 h 686"/>
                  <a:gd name="T28" fmla="*/ 48 w 527"/>
                  <a:gd name="T29" fmla="*/ 19 h 686"/>
                  <a:gd name="T30" fmla="*/ 49 w 527"/>
                  <a:gd name="T31" fmla="*/ 13 h 686"/>
                  <a:gd name="T32" fmla="*/ 61 w 527"/>
                  <a:gd name="T33" fmla="*/ 16 h 686"/>
                  <a:gd name="T34" fmla="*/ 68 w 527"/>
                  <a:gd name="T35" fmla="*/ 20 h 686"/>
                  <a:gd name="T36" fmla="*/ 77 w 527"/>
                  <a:gd name="T37" fmla="*/ 22 h 686"/>
                  <a:gd name="T38" fmla="*/ 66 w 527"/>
                  <a:gd name="T39" fmla="*/ 24 h 686"/>
                  <a:gd name="T40" fmla="*/ 68 w 527"/>
                  <a:gd name="T41" fmla="*/ 28 h 686"/>
                  <a:gd name="T42" fmla="*/ 48 w 527"/>
                  <a:gd name="T43" fmla="*/ 33 h 686"/>
                  <a:gd name="T44" fmla="*/ 43 w 527"/>
                  <a:gd name="T45" fmla="*/ 34 h 686"/>
                  <a:gd name="T46" fmla="*/ 39 w 527"/>
                  <a:gd name="T47" fmla="*/ 38 h 686"/>
                  <a:gd name="T48" fmla="*/ 48 w 527"/>
                  <a:gd name="T49" fmla="*/ 43 h 686"/>
                  <a:gd name="T50" fmla="*/ 39 w 527"/>
                  <a:gd name="T51" fmla="*/ 47 h 686"/>
                  <a:gd name="T52" fmla="*/ 49 w 527"/>
                  <a:gd name="T53" fmla="*/ 51 h 686"/>
                  <a:gd name="T54" fmla="*/ 49 w 527"/>
                  <a:gd name="T55" fmla="*/ 49 h 686"/>
                  <a:gd name="T56" fmla="*/ 68 w 527"/>
                  <a:gd name="T57" fmla="*/ 43 h 686"/>
                  <a:gd name="T58" fmla="*/ 68 w 527"/>
                  <a:gd name="T59" fmla="*/ 46 h 686"/>
                  <a:gd name="T60" fmla="*/ 68 w 527"/>
                  <a:gd name="T61" fmla="*/ 53 h 686"/>
                  <a:gd name="T62" fmla="*/ 69 w 527"/>
                  <a:gd name="T63" fmla="*/ 53 h 686"/>
                  <a:gd name="T64" fmla="*/ 87 w 527"/>
                  <a:gd name="T65" fmla="*/ 49 h 686"/>
                  <a:gd name="T66" fmla="*/ 93 w 527"/>
                  <a:gd name="T67" fmla="*/ 50 h 686"/>
                  <a:gd name="T68" fmla="*/ 105 w 527"/>
                  <a:gd name="T69" fmla="*/ 46 h 686"/>
                  <a:gd name="T70" fmla="*/ 114 w 527"/>
                  <a:gd name="T71" fmla="*/ 40 h 686"/>
                  <a:gd name="T72" fmla="*/ 132 w 527"/>
                  <a:gd name="T73" fmla="*/ 32 h 686"/>
                  <a:gd name="T74" fmla="*/ 147 w 527"/>
                  <a:gd name="T75" fmla="*/ 26 h 686"/>
                  <a:gd name="T76" fmla="*/ 162 w 527"/>
                  <a:gd name="T77" fmla="*/ 22 h 686"/>
                  <a:gd name="T78" fmla="*/ 157 w 527"/>
                  <a:gd name="T79" fmla="*/ 20 h 686"/>
                  <a:gd name="T80" fmla="*/ 155 w 527"/>
                  <a:gd name="T81" fmla="*/ 17 h 686"/>
                  <a:gd name="T82" fmla="*/ 150 w 527"/>
                  <a:gd name="T83" fmla="*/ 16 h 686"/>
                  <a:gd name="T84" fmla="*/ 140 w 527"/>
                  <a:gd name="T85" fmla="*/ 13 h 686"/>
                  <a:gd name="T86" fmla="*/ 150 w 527"/>
                  <a:gd name="T87" fmla="*/ 12 h 686"/>
                  <a:gd name="T88" fmla="*/ 142 w 527"/>
                  <a:gd name="T89" fmla="*/ 6 h 686"/>
                  <a:gd name="T90" fmla="*/ 117 w 527"/>
                  <a:gd name="T91" fmla="*/ 7 h 686"/>
                  <a:gd name="T92" fmla="*/ 109 w 527"/>
                  <a:gd name="T93" fmla="*/ 7 h 686"/>
                  <a:gd name="T94" fmla="*/ 105 w 527"/>
                  <a:gd name="T95" fmla="*/ 2 h 686"/>
                  <a:gd name="T96" fmla="*/ 93 w 527"/>
                  <a:gd name="T97" fmla="*/ 2 h 686"/>
                  <a:gd name="T98" fmla="*/ 77 w 527"/>
                  <a:gd name="T99" fmla="*/ 0 h 686"/>
                  <a:gd name="T100" fmla="*/ 68 w 527"/>
                  <a:gd name="T101" fmla="*/ 4 h 686"/>
                  <a:gd name="T102" fmla="*/ 54 w 527"/>
                  <a:gd name="T103" fmla="*/ 4 h 686"/>
                  <a:gd name="T104" fmla="*/ 48 w 527"/>
                  <a:gd name="T105" fmla="*/ 7 h 686"/>
                  <a:gd name="T106" fmla="*/ 33 w 527"/>
                  <a:gd name="T107" fmla="*/ 6 h 686"/>
                  <a:gd name="T108" fmla="*/ 20 w 527"/>
                  <a:gd name="T109" fmla="*/ 7 h 6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7"/>
                  <a:gd name="T166" fmla="*/ 0 h 686"/>
                  <a:gd name="T167" fmla="*/ 527 w 527"/>
                  <a:gd name="T168" fmla="*/ 686 h 6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7" h="686">
                    <a:moveTo>
                      <a:pt x="48" y="96"/>
                    </a:moveTo>
                    <a:lnTo>
                      <a:pt x="40" y="96"/>
                    </a:lnTo>
                    <a:lnTo>
                      <a:pt x="32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12"/>
                    </a:lnTo>
                    <a:lnTo>
                      <a:pt x="16" y="119"/>
                    </a:lnTo>
                    <a:lnTo>
                      <a:pt x="8" y="127"/>
                    </a:lnTo>
                    <a:lnTo>
                      <a:pt x="0" y="135"/>
                    </a:lnTo>
                    <a:lnTo>
                      <a:pt x="0" y="151"/>
                    </a:lnTo>
                    <a:lnTo>
                      <a:pt x="0" y="159"/>
                    </a:lnTo>
                    <a:lnTo>
                      <a:pt x="8" y="159"/>
                    </a:lnTo>
                    <a:lnTo>
                      <a:pt x="16" y="151"/>
                    </a:lnTo>
                    <a:lnTo>
                      <a:pt x="24" y="143"/>
                    </a:lnTo>
                    <a:lnTo>
                      <a:pt x="24" y="135"/>
                    </a:lnTo>
                    <a:lnTo>
                      <a:pt x="32" y="135"/>
                    </a:lnTo>
                    <a:lnTo>
                      <a:pt x="32" y="127"/>
                    </a:lnTo>
                    <a:lnTo>
                      <a:pt x="32" y="119"/>
                    </a:lnTo>
                    <a:lnTo>
                      <a:pt x="40" y="119"/>
                    </a:lnTo>
                    <a:lnTo>
                      <a:pt x="48" y="127"/>
                    </a:lnTo>
                    <a:lnTo>
                      <a:pt x="56" y="127"/>
                    </a:lnTo>
                    <a:lnTo>
                      <a:pt x="56" y="119"/>
                    </a:lnTo>
                    <a:lnTo>
                      <a:pt x="56" y="127"/>
                    </a:lnTo>
                    <a:lnTo>
                      <a:pt x="64" y="135"/>
                    </a:lnTo>
                    <a:lnTo>
                      <a:pt x="56" y="143"/>
                    </a:lnTo>
                    <a:lnTo>
                      <a:pt x="48" y="151"/>
                    </a:lnTo>
                    <a:lnTo>
                      <a:pt x="48" y="159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83"/>
                    </a:lnTo>
                    <a:lnTo>
                      <a:pt x="48" y="191"/>
                    </a:lnTo>
                    <a:lnTo>
                      <a:pt x="48" y="199"/>
                    </a:lnTo>
                    <a:lnTo>
                      <a:pt x="48" y="207"/>
                    </a:lnTo>
                    <a:lnTo>
                      <a:pt x="40" y="215"/>
                    </a:lnTo>
                    <a:lnTo>
                      <a:pt x="32" y="215"/>
                    </a:lnTo>
                    <a:lnTo>
                      <a:pt x="40" y="215"/>
                    </a:lnTo>
                    <a:lnTo>
                      <a:pt x="40" y="223"/>
                    </a:lnTo>
                    <a:lnTo>
                      <a:pt x="48" y="231"/>
                    </a:lnTo>
                    <a:lnTo>
                      <a:pt x="56" y="223"/>
                    </a:lnTo>
                    <a:lnTo>
                      <a:pt x="56" y="239"/>
                    </a:lnTo>
                    <a:lnTo>
                      <a:pt x="56" y="255"/>
                    </a:lnTo>
                    <a:lnTo>
                      <a:pt x="64" y="263"/>
                    </a:lnTo>
                    <a:lnTo>
                      <a:pt x="72" y="271"/>
                    </a:lnTo>
                    <a:lnTo>
                      <a:pt x="64" y="279"/>
                    </a:lnTo>
                    <a:lnTo>
                      <a:pt x="56" y="295"/>
                    </a:lnTo>
                    <a:lnTo>
                      <a:pt x="56" y="303"/>
                    </a:lnTo>
                    <a:lnTo>
                      <a:pt x="56" y="311"/>
                    </a:lnTo>
                    <a:lnTo>
                      <a:pt x="72" y="303"/>
                    </a:lnTo>
                    <a:lnTo>
                      <a:pt x="72" y="295"/>
                    </a:lnTo>
                    <a:lnTo>
                      <a:pt x="80" y="295"/>
                    </a:lnTo>
                    <a:lnTo>
                      <a:pt x="88" y="287"/>
                    </a:lnTo>
                    <a:lnTo>
                      <a:pt x="96" y="279"/>
                    </a:lnTo>
                    <a:lnTo>
                      <a:pt x="96" y="271"/>
                    </a:lnTo>
                    <a:lnTo>
                      <a:pt x="96" y="263"/>
                    </a:lnTo>
                    <a:lnTo>
                      <a:pt x="104" y="263"/>
                    </a:lnTo>
                    <a:lnTo>
                      <a:pt x="112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6" y="255"/>
                    </a:lnTo>
                    <a:lnTo>
                      <a:pt x="136" y="263"/>
                    </a:lnTo>
                    <a:lnTo>
                      <a:pt x="144" y="279"/>
                    </a:lnTo>
                    <a:lnTo>
                      <a:pt x="136" y="295"/>
                    </a:lnTo>
                    <a:lnTo>
                      <a:pt x="128" y="303"/>
                    </a:lnTo>
                    <a:lnTo>
                      <a:pt x="136" y="303"/>
                    </a:lnTo>
                    <a:lnTo>
                      <a:pt x="144" y="303"/>
                    </a:lnTo>
                    <a:lnTo>
                      <a:pt x="152" y="303"/>
                    </a:lnTo>
                    <a:lnTo>
                      <a:pt x="160" y="295"/>
                    </a:lnTo>
                    <a:lnTo>
                      <a:pt x="168" y="287"/>
                    </a:lnTo>
                    <a:lnTo>
                      <a:pt x="176" y="287"/>
                    </a:lnTo>
                    <a:lnTo>
                      <a:pt x="184" y="271"/>
                    </a:lnTo>
                    <a:lnTo>
                      <a:pt x="184" y="263"/>
                    </a:lnTo>
                    <a:lnTo>
                      <a:pt x="184" y="247"/>
                    </a:lnTo>
                    <a:lnTo>
                      <a:pt x="168" y="239"/>
                    </a:lnTo>
                    <a:lnTo>
                      <a:pt x="160" y="239"/>
                    </a:lnTo>
                    <a:lnTo>
                      <a:pt x="152" y="239"/>
                    </a:lnTo>
                    <a:lnTo>
                      <a:pt x="144" y="239"/>
                    </a:lnTo>
                    <a:lnTo>
                      <a:pt x="144" y="231"/>
                    </a:lnTo>
                    <a:lnTo>
                      <a:pt x="152" y="231"/>
                    </a:lnTo>
                    <a:lnTo>
                      <a:pt x="160" y="199"/>
                    </a:lnTo>
                    <a:lnTo>
                      <a:pt x="160" y="175"/>
                    </a:lnTo>
                    <a:lnTo>
                      <a:pt x="168" y="167"/>
                    </a:lnTo>
                    <a:lnTo>
                      <a:pt x="176" y="175"/>
                    </a:lnTo>
                    <a:lnTo>
                      <a:pt x="184" y="183"/>
                    </a:lnTo>
                    <a:lnTo>
                      <a:pt x="184" y="191"/>
                    </a:lnTo>
                    <a:lnTo>
                      <a:pt x="192" y="207"/>
                    </a:lnTo>
                    <a:lnTo>
                      <a:pt x="208" y="231"/>
                    </a:lnTo>
                    <a:lnTo>
                      <a:pt x="208" y="239"/>
                    </a:lnTo>
                    <a:lnTo>
                      <a:pt x="208" y="247"/>
                    </a:lnTo>
                    <a:lnTo>
                      <a:pt x="208" y="255"/>
                    </a:lnTo>
                    <a:lnTo>
                      <a:pt x="216" y="255"/>
                    </a:lnTo>
                    <a:lnTo>
                      <a:pt x="223" y="255"/>
                    </a:lnTo>
                    <a:lnTo>
                      <a:pt x="231" y="263"/>
                    </a:lnTo>
                    <a:lnTo>
                      <a:pt x="239" y="263"/>
                    </a:lnTo>
                    <a:lnTo>
                      <a:pt x="247" y="271"/>
                    </a:lnTo>
                    <a:lnTo>
                      <a:pt x="247" y="287"/>
                    </a:lnTo>
                    <a:lnTo>
                      <a:pt x="247" y="295"/>
                    </a:lnTo>
                    <a:lnTo>
                      <a:pt x="239" y="295"/>
                    </a:lnTo>
                    <a:lnTo>
                      <a:pt x="223" y="303"/>
                    </a:lnTo>
                    <a:lnTo>
                      <a:pt x="216" y="311"/>
                    </a:lnTo>
                    <a:lnTo>
                      <a:pt x="208" y="311"/>
                    </a:lnTo>
                    <a:lnTo>
                      <a:pt x="216" y="319"/>
                    </a:lnTo>
                    <a:lnTo>
                      <a:pt x="216" y="327"/>
                    </a:lnTo>
                    <a:lnTo>
                      <a:pt x="223" y="335"/>
                    </a:lnTo>
                    <a:lnTo>
                      <a:pt x="223" y="343"/>
                    </a:lnTo>
                    <a:lnTo>
                      <a:pt x="216" y="351"/>
                    </a:lnTo>
                    <a:lnTo>
                      <a:pt x="208" y="367"/>
                    </a:lnTo>
                    <a:lnTo>
                      <a:pt x="200" y="375"/>
                    </a:lnTo>
                    <a:lnTo>
                      <a:pt x="192" y="399"/>
                    </a:lnTo>
                    <a:lnTo>
                      <a:pt x="176" y="423"/>
                    </a:lnTo>
                    <a:lnTo>
                      <a:pt x="152" y="423"/>
                    </a:lnTo>
                    <a:lnTo>
                      <a:pt x="144" y="415"/>
                    </a:lnTo>
                    <a:lnTo>
                      <a:pt x="136" y="407"/>
                    </a:lnTo>
                    <a:lnTo>
                      <a:pt x="136" y="415"/>
                    </a:lnTo>
                    <a:lnTo>
                      <a:pt x="136" y="423"/>
                    </a:lnTo>
                    <a:lnTo>
                      <a:pt x="136" y="431"/>
                    </a:lnTo>
                    <a:lnTo>
                      <a:pt x="136" y="439"/>
                    </a:lnTo>
                    <a:lnTo>
                      <a:pt x="136" y="455"/>
                    </a:lnTo>
                    <a:lnTo>
                      <a:pt x="128" y="471"/>
                    </a:lnTo>
                    <a:lnTo>
                      <a:pt x="120" y="479"/>
                    </a:lnTo>
                    <a:lnTo>
                      <a:pt x="128" y="487"/>
                    </a:lnTo>
                    <a:lnTo>
                      <a:pt x="136" y="495"/>
                    </a:lnTo>
                    <a:lnTo>
                      <a:pt x="144" y="511"/>
                    </a:lnTo>
                    <a:lnTo>
                      <a:pt x="152" y="519"/>
                    </a:lnTo>
                    <a:lnTo>
                      <a:pt x="152" y="535"/>
                    </a:lnTo>
                    <a:lnTo>
                      <a:pt x="152" y="551"/>
                    </a:lnTo>
                    <a:lnTo>
                      <a:pt x="144" y="559"/>
                    </a:lnTo>
                    <a:lnTo>
                      <a:pt x="144" y="575"/>
                    </a:lnTo>
                    <a:lnTo>
                      <a:pt x="144" y="591"/>
                    </a:lnTo>
                    <a:lnTo>
                      <a:pt x="136" y="599"/>
                    </a:lnTo>
                    <a:lnTo>
                      <a:pt x="128" y="599"/>
                    </a:lnTo>
                    <a:lnTo>
                      <a:pt x="120" y="599"/>
                    </a:lnTo>
                    <a:lnTo>
                      <a:pt x="120" y="607"/>
                    </a:lnTo>
                    <a:lnTo>
                      <a:pt x="128" y="615"/>
                    </a:lnTo>
                    <a:lnTo>
                      <a:pt x="144" y="631"/>
                    </a:lnTo>
                    <a:lnTo>
                      <a:pt x="160" y="647"/>
                    </a:lnTo>
                    <a:lnTo>
                      <a:pt x="176" y="654"/>
                    </a:lnTo>
                    <a:lnTo>
                      <a:pt x="184" y="654"/>
                    </a:lnTo>
                    <a:lnTo>
                      <a:pt x="184" y="647"/>
                    </a:lnTo>
                    <a:lnTo>
                      <a:pt x="176" y="639"/>
                    </a:lnTo>
                    <a:lnTo>
                      <a:pt x="160" y="615"/>
                    </a:lnTo>
                    <a:lnTo>
                      <a:pt x="160" y="591"/>
                    </a:lnTo>
                    <a:lnTo>
                      <a:pt x="168" y="575"/>
                    </a:lnTo>
                    <a:lnTo>
                      <a:pt x="184" y="551"/>
                    </a:lnTo>
                    <a:lnTo>
                      <a:pt x="200" y="535"/>
                    </a:lnTo>
                    <a:lnTo>
                      <a:pt x="216" y="543"/>
                    </a:lnTo>
                    <a:lnTo>
                      <a:pt x="223" y="559"/>
                    </a:lnTo>
                    <a:lnTo>
                      <a:pt x="216" y="567"/>
                    </a:lnTo>
                    <a:lnTo>
                      <a:pt x="208" y="567"/>
                    </a:lnTo>
                    <a:lnTo>
                      <a:pt x="208" y="575"/>
                    </a:lnTo>
                    <a:lnTo>
                      <a:pt x="216" y="583"/>
                    </a:lnTo>
                    <a:lnTo>
                      <a:pt x="231" y="607"/>
                    </a:lnTo>
                    <a:lnTo>
                      <a:pt x="231" y="623"/>
                    </a:lnTo>
                    <a:lnTo>
                      <a:pt x="231" y="639"/>
                    </a:lnTo>
                    <a:lnTo>
                      <a:pt x="223" y="654"/>
                    </a:lnTo>
                    <a:lnTo>
                      <a:pt x="216" y="670"/>
                    </a:lnTo>
                    <a:lnTo>
                      <a:pt x="216" y="678"/>
                    </a:lnTo>
                    <a:lnTo>
                      <a:pt x="208" y="686"/>
                    </a:lnTo>
                    <a:lnTo>
                      <a:pt x="200" y="686"/>
                    </a:lnTo>
                    <a:lnTo>
                      <a:pt x="208" y="686"/>
                    </a:lnTo>
                    <a:lnTo>
                      <a:pt x="223" y="670"/>
                    </a:lnTo>
                    <a:lnTo>
                      <a:pt x="247" y="662"/>
                    </a:lnTo>
                    <a:lnTo>
                      <a:pt x="255" y="662"/>
                    </a:lnTo>
                    <a:lnTo>
                      <a:pt x="271" y="662"/>
                    </a:lnTo>
                    <a:lnTo>
                      <a:pt x="279" y="639"/>
                    </a:lnTo>
                    <a:lnTo>
                      <a:pt x="279" y="615"/>
                    </a:lnTo>
                    <a:lnTo>
                      <a:pt x="287" y="607"/>
                    </a:lnTo>
                    <a:lnTo>
                      <a:pt x="287" y="599"/>
                    </a:lnTo>
                    <a:lnTo>
                      <a:pt x="295" y="607"/>
                    </a:lnTo>
                    <a:lnTo>
                      <a:pt x="303" y="615"/>
                    </a:lnTo>
                    <a:lnTo>
                      <a:pt x="303" y="631"/>
                    </a:lnTo>
                    <a:lnTo>
                      <a:pt x="303" y="639"/>
                    </a:lnTo>
                    <a:lnTo>
                      <a:pt x="311" y="639"/>
                    </a:lnTo>
                    <a:lnTo>
                      <a:pt x="319" y="631"/>
                    </a:lnTo>
                    <a:lnTo>
                      <a:pt x="327" y="607"/>
                    </a:lnTo>
                    <a:lnTo>
                      <a:pt x="343" y="583"/>
                    </a:lnTo>
                    <a:lnTo>
                      <a:pt x="359" y="559"/>
                    </a:lnTo>
                    <a:lnTo>
                      <a:pt x="367" y="551"/>
                    </a:lnTo>
                    <a:lnTo>
                      <a:pt x="367" y="543"/>
                    </a:lnTo>
                    <a:lnTo>
                      <a:pt x="359" y="535"/>
                    </a:lnTo>
                    <a:lnTo>
                      <a:pt x="367" y="511"/>
                    </a:lnTo>
                    <a:lnTo>
                      <a:pt x="367" y="487"/>
                    </a:lnTo>
                    <a:lnTo>
                      <a:pt x="375" y="463"/>
                    </a:lnTo>
                    <a:lnTo>
                      <a:pt x="383" y="447"/>
                    </a:lnTo>
                    <a:lnTo>
                      <a:pt x="407" y="431"/>
                    </a:lnTo>
                    <a:lnTo>
                      <a:pt x="423" y="407"/>
                    </a:lnTo>
                    <a:lnTo>
                      <a:pt x="423" y="399"/>
                    </a:lnTo>
                    <a:lnTo>
                      <a:pt x="423" y="383"/>
                    </a:lnTo>
                    <a:lnTo>
                      <a:pt x="431" y="359"/>
                    </a:lnTo>
                    <a:lnTo>
                      <a:pt x="447" y="335"/>
                    </a:lnTo>
                    <a:lnTo>
                      <a:pt x="471" y="319"/>
                    </a:lnTo>
                    <a:lnTo>
                      <a:pt x="487" y="303"/>
                    </a:lnTo>
                    <a:lnTo>
                      <a:pt x="511" y="287"/>
                    </a:lnTo>
                    <a:lnTo>
                      <a:pt x="519" y="271"/>
                    </a:lnTo>
                    <a:lnTo>
                      <a:pt x="527" y="271"/>
                    </a:lnTo>
                    <a:lnTo>
                      <a:pt x="519" y="271"/>
                    </a:lnTo>
                    <a:lnTo>
                      <a:pt x="511" y="271"/>
                    </a:lnTo>
                    <a:lnTo>
                      <a:pt x="495" y="271"/>
                    </a:lnTo>
                    <a:lnTo>
                      <a:pt x="487" y="263"/>
                    </a:lnTo>
                    <a:lnTo>
                      <a:pt x="495" y="255"/>
                    </a:lnTo>
                    <a:lnTo>
                      <a:pt x="503" y="247"/>
                    </a:lnTo>
                    <a:lnTo>
                      <a:pt x="503" y="239"/>
                    </a:lnTo>
                    <a:lnTo>
                      <a:pt x="503" y="231"/>
                    </a:lnTo>
                    <a:lnTo>
                      <a:pt x="503" y="223"/>
                    </a:lnTo>
                    <a:lnTo>
                      <a:pt x="503" y="215"/>
                    </a:lnTo>
                    <a:lnTo>
                      <a:pt x="495" y="215"/>
                    </a:lnTo>
                    <a:lnTo>
                      <a:pt x="503" y="207"/>
                    </a:lnTo>
                    <a:lnTo>
                      <a:pt x="503" y="199"/>
                    </a:lnTo>
                    <a:lnTo>
                      <a:pt x="503" y="191"/>
                    </a:lnTo>
                    <a:lnTo>
                      <a:pt x="495" y="191"/>
                    </a:lnTo>
                    <a:lnTo>
                      <a:pt x="479" y="191"/>
                    </a:lnTo>
                    <a:lnTo>
                      <a:pt x="471" y="191"/>
                    </a:lnTo>
                    <a:lnTo>
                      <a:pt x="463" y="183"/>
                    </a:lnTo>
                    <a:lnTo>
                      <a:pt x="455" y="183"/>
                    </a:lnTo>
                    <a:lnTo>
                      <a:pt x="447" y="183"/>
                    </a:lnTo>
                    <a:lnTo>
                      <a:pt x="447" y="175"/>
                    </a:lnTo>
                    <a:lnTo>
                      <a:pt x="455" y="175"/>
                    </a:lnTo>
                    <a:lnTo>
                      <a:pt x="463" y="167"/>
                    </a:lnTo>
                    <a:lnTo>
                      <a:pt x="471" y="159"/>
                    </a:lnTo>
                    <a:lnTo>
                      <a:pt x="479" y="151"/>
                    </a:lnTo>
                    <a:lnTo>
                      <a:pt x="479" y="143"/>
                    </a:lnTo>
                    <a:lnTo>
                      <a:pt x="479" y="135"/>
                    </a:lnTo>
                    <a:lnTo>
                      <a:pt x="471" y="127"/>
                    </a:lnTo>
                    <a:lnTo>
                      <a:pt x="463" y="104"/>
                    </a:lnTo>
                    <a:lnTo>
                      <a:pt x="463" y="88"/>
                    </a:lnTo>
                    <a:lnTo>
                      <a:pt x="455" y="80"/>
                    </a:lnTo>
                    <a:lnTo>
                      <a:pt x="447" y="88"/>
                    </a:lnTo>
                    <a:lnTo>
                      <a:pt x="439" y="96"/>
                    </a:lnTo>
                    <a:lnTo>
                      <a:pt x="407" y="96"/>
                    </a:lnTo>
                    <a:lnTo>
                      <a:pt x="383" y="96"/>
                    </a:lnTo>
                    <a:lnTo>
                      <a:pt x="375" y="96"/>
                    </a:lnTo>
                    <a:lnTo>
                      <a:pt x="375" y="88"/>
                    </a:lnTo>
                    <a:lnTo>
                      <a:pt x="375" y="96"/>
                    </a:lnTo>
                    <a:lnTo>
                      <a:pt x="367" y="96"/>
                    </a:lnTo>
                    <a:lnTo>
                      <a:pt x="359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35" y="56"/>
                    </a:lnTo>
                    <a:lnTo>
                      <a:pt x="343" y="40"/>
                    </a:lnTo>
                    <a:lnTo>
                      <a:pt x="343" y="32"/>
                    </a:lnTo>
                    <a:lnTo>
                      <a:pt x="343" y="24"/>
                    </a:lnTo>
                    <a:lnTo>
                      <a:pt x="335" y="24"/>
                    </a:lnTo>
                    <a:lnTo>
                      <a:pt x="327" y="24"/>
                    </a:lnTo>
                    <a:lnTo>
                      <a:pt x="319" y="24"/>
                    </a:lnTo>
                    <a:lnTo>
                      <a:pt x="311" y="24"/>
                    </a:lnTo>
                    <a:lnTo>
                      <a:pt x="303" y="16"/>
                    </a:lnTo>
                    <a:lnTo>
                      <a:pt x="287" y="8"/>
                    </a:lnTo>
                    <a:lnTo>
                      <a:pt x="287" y="0"/>
                    </a:lnTo>
                    <a:lnTo>
                      <a:pt x="279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39" y="16"/>
                    </a:lnTo>
                    <a:lnTo>
                      <a:pt x="223" y="32"/>
                    </a:lnTo>
                    <a:lnTo>
                      <a:pt x="223" y="40"/>
                    </a:lnTo>
                    <a:lnTo>
                      <a:pt x="223" y="48"/>
                    </a:lnTo>
                    <a:lnTo>
                      <a:pt x="216" y="56"/>
                    </a:lnTo>
                    <a:lnTo>
                      <a:pt x="208" y="56"/>
                    </a:lnTo>
                    <a:lnTo>
                      <a:pt x="208" y="64"/>
                    </a:lnTo>
                    <a:lnTo>
                      <a:pt x="192" y="64"/>
                    </a:lnTo>
                    <a:lnTo>
                      <a:pt x="184" y="56"/>
                    </a:lnTo>
                    <a:lnTo>
                      <a:pt x="176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8" y="72"/>
                    </a:lnTo>
                    <a:lnTo>
                      <a:pt x="160" y="80"/>
                    </a:lnTo>
                    <a:lnTo>
                      <a:pt x="152" y="88"/>
                    </a:lnTo>
                    <a:lnTo>
                      <a:pt x="136" y="88"/>
                    </a:lnTo>
                    <a:lnTo>
                      <a:pt x="128" y="72"/>
                    </a:lnTo>
                    <a:lnTo>
                      <a:pt x="112" y="72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72" y="88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1342" y="2416"/>
                <a:ext cx="469" cy="532"/>
              </a:xfrm>
              <a:custGeom>
                <a:avLst/>
                <a:gdLst>
                  <a:gd name="T0" fmla="*/ 8 w 527"/>
                  <a:gd name="T1" fmla="*/ 8 h 686"/>
                  <a:gd name="T2" fmla="*/ 0 w 527"/>
                  <a:gd name="T3" fmla="*/ 12 h 686"/>
                  <a:gd name="T4" fmla="*/ 8 w 527"/>
                  <a:gd name="T5" fmla="*/ 10 h 686"/>
                  <a:gd name="T6" fmla="*/ 15 w 527"/>
                  <a:gd name="T7" fmla="*/ 10 h 686"/>
                  <a:gd name="T8" fmla="*/ 18 w 527"/>
                  <a:gd name="T9" fmla="*/ 12 h 686"/>
                  <a:gd name="T10" fmla="*/ 15 w 527"/>
                  <a:gd name="T11" fmla="*/ 15 h 686"/>
                  <a:gd name="T12" fmla="*/ 10 w 527"/>
                  <a:gd name="T13" fmla="*/ 17 h 686"/>
                  <a:gd name="T14" fmla="*/ 18 w 527"/>
                  <a:gd name="T15" fmla="*/ 19 h 686"/>
                  <a:gd name="T16" fmla="*/ 18 w 527"/>
                  <a:gd name="T17" fmla="*/ 23 h 686"/>
                  <a:gd name="T18" fmla="*/ 25 w 527"/>
                  <a:gd name="T19" fmla="*/ 23 h 686"/>
                  <a:gd name="T20" fmla="*/ 33 w 527"/>
                  <a:gd name="T21" fmla="*/ 20 h 686"/>
                  <a:gd name="T22" fmla="*/ 43 w 527"/>
                  <a:gd name="T23" fmla="*/ 20 h 686"/>
                  <a:gd name="T24" fmla="*/ 44 w 527"/>
                  <a:gd name="T25" fmla="*/ 24 h 686"/>
                  <a:gd name="T26" fmla="*/ 58 w 527"/>
                  <a:gd name="T27" fmla="*/ 22 h 686"/>
                  <a:gd name="T28" fmla="*/ 48 w 527"/>
                  <a:gd name="T29" fmla="*/ 19 h 686"/>
                  <a:gd name="T30" fmla="*/ 49 w 527"/>
                  <a:gd name="T31" fmla="*/ 13 h 686"/>
                  <a:gd name="T32" fmla="*/ 61 w 527"/>
                  <a:gd name="T33" fmla="*/ 16 h 686"/>
                  <a:gd name="T34" fmla="*/ 68 w 527"/>
                  <a:gd name="T35" fmla="*/ 20 h 686"/>
                  <a:gd name="T36" fmla="*/ 77 w 527"/>
                  <a:gd name="T37" fmla="*/ 22 h 686"/>
                  <a:gd name="T38" fmla="*/ 66 w 527"/>
                  <a:gd name="T39" fmla="*/ 24 h 686"/>
                  <a:gd name="T40" fmla="*/ 68 w 527"/>
                  <a:gd name="T41" fmla="*/ 28 h 686"/>
                  <a:gd name="T42" fmla="*/ 48 w 527"/>
                  <a:gd name="T43" fmla="*/ 33 h 686"/>
                  <a:gd name="T44" fmla="*/ 43 w 527"/>
                  <a:gd name="T45" fmla="*/ 34 h 686"/>
                  <a:gd name="T46" fmla="*/ 39 w 527"/>
                  <a:gd name="T47" fmla="*/ 38 h 686"/>
                  <a:gd name="T48" fmla="*/ 48 w 527"/>
                  <a:gd name="T49" fmla="*/ 43 h 686"/>
                  <a:gd name="T50" fmla="*/ 39 w 527"/>
                  <a:gd name="T51" fmla="*/ 47 h 686"/>
                  <a:gd name="T52" fmla="*/ 49 w 527"/>
                  <a:gd name="T53" fmla="*/ 51 h 686"/>
                  <a:gd name="T54" fmla="*/ 49 w 527"/>
                  <a:gd name="T55" fmla="*/ 49 h 686"/>
                  <a:gd name="T56" fmla="*/ 68 w 527"/>
                  <a:gd name="T57" fmla="*/ 43 h 686"/>
                  <a:gd name="T58" fmla="*/ 68 w 527"/>
                  <a:gd name="T59" fmla="*/ 46 h 686"/>
                  <a:gd name="T60" fmla="*/ 68 w 527"/>
                  <a:gd name="T61" fmla="*/ 53 h 686"/>
                  <a:gd name="T62" fmla="*/ 69 w 527"/>
                  <a:gd name="T63" fmla="*/ 53 h 686"/>
                  <a:gd name="T64" fmla="*/ 87 w 527"/>
                  <a:gd name="T65" fmla="*/ 49 h 686"/>
                  <a:gd name="T66" fmla="*/ 93 w 527"/>
                  <a:gd name="T67" fmla="*/ 50 h 686"/>
                  <a:gd name="T68" fmla="*/ 105 w 527"/>
                  <a:gd name="T69" fmla="*/ 46 h 686"/>
                  <a:gd name="T70" fmla="*/ 114 w 527"/>
                  <a:gd name="T71" fmla="*/ 40 h 686"/>
                  <a:gd name="T72" fmla="*/ 132 w 527"/>
                  <a:gd name="T73" fmla="*/ 32 h 686"/>
                  <a:gd name="T74" fmla="*/ 147 w 527"/>
                  <a:gd name="T75" fmla="*/ 26 h 686"/>
                  <a:gd name="T76" fmla="*/ 162 w 527"/>
                  <a:gd name="T77" fmla="*/ 22 h 686"/>
                  <a:gd name="T78" fmla="*/ 157 w 527"/>
                  <a:gd name="T79" fmla="*/ 20 h 686"/>
                  <a:gd name="T80" fmla="*/ 155 w 527"/>
                  <a:gd name="T81" fmla="*/ 17 h 686"/>
                  <a:gd name="T82" fmla="*/ 150 w 527"/>
                  <a:gd name="T83" fmla="*/ 16 h 686"/>
                  <a:gd name="T84" fmla="*/ 140 w 527"/>
                  <a:gd name="T85" fmla="*/ 13 h 686"/>
                  <a:gd name="T86" fmla="*/ 150 w 527"/>
                  <a:gd name="T87" fmla="*/ 12 h 686"/>
                  <a:gd name="T88" fmla="*/ 142 w 527"/>
                  <a:gd name="T89" fmla="*/ 6 h 686"/>
                  <a:gd name="T90" fmla="*/ 117 w 527"/>
                  <a:gd name="T91" fmla="*/ 7 h 686"/>
                  <a:gd name="T92" fmla="*/ 109 w 527"/>
                  <a:gd name="T93" fmla="*/ 7 h 686"/>
                  <a:gd name="T94" fmla="*/ 105 w 527"/>
                  <a:gd name="T95" fmla="*/ 2 h 686"/>
                  <a:gd name="T96" fmla="*/ 93 w 527"/>
                  <a:gd name="T97" fmla="*/ 2 h 686"/>
                  <a:gd name="T98" fmla="*/ 77 w 527"/>
                  <a:gd name="T99" fmla="*/ 0 h 686"/>
                  <a:gd name="T100" fmla="*/ 68 w 527"/>
                  <a:gd name="T101" fmla="*/ 4 h 686"/>
                  <a:gd name="T102" fmla="*/ 54 w 527"/>
                  <a:gd name="T103" fmla="*/ 4 h 686"/>
                  <a:gd name="T104" fmla="*/ 48 w 527"/>
                  <a:gd name="T105" fmla="*/ 7 h 686"/>
                  <a:gd name="T106" fmla="*/ 33 w 527"/>
                  <a:gd name="T107" fmla="*/ 6 h 686"/>
                  <a:gd name="T108" fmla="*/ 20 w 527"/>
                  <a:gd name="T109" fmla="*/ 7 h 6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7"/>
                  <a:gd name="T166" fmla="*/ 0 h 686"/>
                  <a:gd name="T167" fmla="*/ 527 w 527"/>
                  <a:gd name="T168" fmla="*/ 686 h 6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7" h="686">
                    <a:moveTo>
                      <a:pt x="48" y="96"/>
                    </a:moveTo>
                    <a:lnTo>
                      <a:pt x="40" y="96"/>
                    </a:lnTo>
                    <a:lnTo>
                      <a:pt x="32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12"/>
                    </a:lnTo>
                    <a:lnTo>
                      <a:pt x="16" y="119"/>
                    </a:lnTo>
                    <a:lnTo>
                      <a:pt x="8" y="127"/>
                    </a:lnTo>
                    <a:lnTo>
                      <a:pt x="0" y="135"/>
                    </a:lnTo>
                    <a:lnTo>
                      <a:pt x="0" y="151"/>
                    </a:lnTo>
                    <a:lnTo>
                      <a:pt x="0" y="159"/>
                    </a:lnTo>
                    <a:lnTo>
                      <a:pt x="8" y="159"/>
                    </a:lnTo>
                    <a:lnTo>
                      <a:pt x="16" y="151"/>
                    </a:lnTo>
                    <a:lnTo>
                      <a:pt x="24" y="143"/>
                    </a:lnTo>
                    <a:lnTo>
                      <a:pt x="24" y="135"/>
                    </a:lnTo>
                    <a:lnTo>
                      <a:pt x="32" y="135"/>
                    </a:lnTo>
                    <a:lnTo>
                      <a:pt x="32" y="127"/>
                    </a:lnTo>
                    <a:lnTo>
                      <a:pt x="32" y="119"/>
                    </a:lnTo>
                    <a:lnTo>
                      <a:pt x="40" y="119"/>
                    </a:lnTo>
                    <a:lnTo>
                      <a:pt x="48" y="127"/>
                    </a:lnTo>
                    <a:lnTo>
                      <a:pt x="56" y="127"/>
                    </a:lnTo>
                    <a:lnTo>
                      <a:pt x="56" y="119"/>
                    </a:lnTo>
                    <a:lnTo>
                      <a:pt x="56" y="127"/>
                    </a:lnTo>
                    <a:lnTo>
                      <a:pt x="64" y="135"/>
                    </a:lnTo>
                    <a:lnTo>
                      <a:pt x="56" y="143"/>
                    </a:lnTo>
                    <a:lnTo>
                      <a:pt x="48" y="151"/>
                    </a:lnTo>
                    <a:lnTo>
                      <a:pt x="48" y="159"/>
                    </a:lnTo>
                    <a:lnTo>
                      <a:pt x="48" y="167"/>
                    </a:lnTo>
                    <a:lnTo>
                      <a:pt x="48" y="175"/>
                    </a:lnTo>
                    <a:lnTo>
                      <a:pt x="48" y="183"/>
                    </a:lnTo>
                    <a:lnTo>
                      <a:pt x="48" y="191"/>
                    </a:lnTo>
                    <a:lnTo>
                      <a:pt x="48" y="199"/>
                    </a:lnTo>
                    <a:lnTo>
                      <a:pt x="48" y="207"/>
                    </a:lnTo>
                    <a:lnTo>
                      <a:pt x="40" y="215"/>
                    </a:lnTo>
                    <a:lnTo>
                      <a:pt x="32" y="215"/>
                    </a:lnTo>
                    <a:lnTo>
                      <a:pt x="40" y="215"/>
                    </a:lnTo>
                    <a:lnTo>
                      <a:pt x="40" y="223"/>
                    </a:lnTo>
                    <a:lnTo>
                      <a:pt x="48" y="231"/>
                    </a:lnTo>
                    <a:lnTo>
                      <a:pt x="56" y="223"/>
                    </a:lnTo>
                    <a:lnTo>
                      <a:pt x="56" y="239"/>
                    </a:lnTo>
                    <a:lnTo>
                      <a:pt x="56" y="255"/>
                    </a:lnTo>
                    <a:lnTo>
                      <a:pt x="64" y="263"/>
                    </a:lnTo>
                    <a:lnTo>
                      <a:pt x="72" y="271"/>
                    </a:lnTo>
                    <a:lnTo>
                      <a:pt x="64" y="279"/>
                    </a:lnTo>
                    <a:lnTo>
                      <a:pt x="56" y="295"/>
                    </a:lnTo>
                    <a:lnTo>
                      <a:pt x="56" y="303"/>
                    </a:lnTo>
                    <a:lnTo>
                      <a:pt x="56" y="311"/>
                    </a:lnTo>
                    <a:lnTo>
                      <a:pt x="72" y="303"/>
                    </a:lnTo>
                    <a:lnTo>
                      <a:pt x="72" y="295"/>
                    </a:lnTo>
                    <a:lnTo>
                      <a:pt x="80" y="295"/>
                    </a:lnTo>
                    <a:lnTo>
                      <a:pt x="88" y="287"/>
                    </a:lnTo>
                    <a:lnTo>
                      <a:pt x="96" y="279"/>
                    </a:lnTo>
                    <a:lnTo>
                      <a:pt x="96" y="271"/>
                    </a:lnTo>
                    <a:lnTo>
                      <a:pt x="96" y="263"/>
                    </a:lnTo>
                    <a:lnTo>
                      <a:pt x="104" y="263"/>
                    </a:lnTo>
                    <a:lnTo>
                      <a:pt x="112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6" y="255"/>
                    </a:lnTo>
                    <a:lnTo>
                      <a:pt x="136" y="263"/>
                    </a:lnTo>
                    <a:lnTo>
                      <a:pt x="144" y="279"/>
                    </a:lnTo>
                    <a:lnTo>
                      <a:pt x="136" y="295"/>
                    </a:lnTo>
                    <a:lnTo>
                      <a:pt x="128" y="303"/>
                    </a:lnTo>
                    <a:lnTo>
                      <a:pt x="136" y="303"/>
                    </a:lnTo>
                    <a:lnTo>
                      <a:pt x="144" y="303"/>
                    </a:lnTo>
                    <a:lnTo>
                      <a:pt x="152" y="303"/>
                    </a:lnTo>
                    <a:lnTo>
                      <a:pt x="160" y="295"/>
                    </a:lnTo>
                    <a:lnTo>
                      <a:pt x="168" y="287"/>
                    </a:lnTo>
                    <a:lnTo>
                      <a:pt x="176" y="287"/>
                    </a:lnTo>
                    <a:lnTo>
                      <a:pt x="184" y="271"/>
                    </a:lnTo>
                    <a:lnTo>
                      <a:pt x="184" y="263"/>
                    </a:lnTo>
                    <a:lnTo>
                      <a:pt x="184" y="247"/>
                    </a:lnTo>
                    <a:lnTo>
                      <a:pt x="168" y="239"/>
                    </a:lnTo>
                    <a:lnTo>
                      <a:pt x="160" y="239"/>
                    </a:lnTo>
                    <a:lnTo>
                      <a:pt x="152" y="239"/>
                    </a:lnTo>
                    <a:lnTo>
                      <a:pt x="144" y="239"/>
                    </a:lnTo>
                    <a:lnTo>
                      <a:pt x="144" y="231"/>
                    </a:lnTo>
                    <a:lnTo>
                      <a:pt x="152" y="231"/>
                    </a:lnTo>
                    <a:lnTo>
                      <a:pt x="160" y="199"/>
                    </a:lnTo>
                    <a:lnTo>
                      <a:pt x="160" y="175"/>
                    </a:lnTo>
                    <a:lnTo>
                      <a:pt x="168" y="167"/>
                    </a:lnTo>
                    <a:lnTo>
                      <a:pt x="176" y="175"/>
                    </a:lnTo>
                    <a:lnTo>
                      <a:pt x="184" y="183"/>
                    </a:lnTo>
                    <a:lnTo>
                      <a:pt x="184" y="191"/>
                    </a:lnTo>
                    <a:lnTo>
                      <a:pt x="192" y="207"/>
                    </a:lnTo>
                    <a:lnTo>
                      <a:pt x="208" y="231"/>
                    </a:lnTo>
                    <a:lnTo>
                      <a:pt x="208" y="239"/>
                    </a:lnTo>
                    <a:lnTo>
                      <a:pt x="208" y="247"/>
                    </a:lnTo>
                    <a:lnTo>
                      <a:pt x="208" y="255"/>
                    </a:lnTo>
                    <a:lnTo>
                      <a:pt x="216" y="255"/>
                    </a:lnTo>
                    <a:lnTo>
                      <a:pt x="223" y="255"/>
                    </a:lnTo>
                    <a:lnTo>
                      <a:pt x="231" y="263"/>
                    </a:lnTo>
                    <a:lnTo>
                      <a:pt x="239" y="263"/>
                    </a:lnTo>
                    <a:lnTo>
                      <a:pt x="247" y="271"/>
                    </a:lnTo>
                    <a:lnTo>
                      <a:pt x="247" y="287"/>
                    </a:lnTo>
                    <a:lnTo>
                      <a:pt x="247" y="295"/>
                    </a:lnTo>
                    <a:lnTo>
                      <a:pt x="239" y="295"/>
                    </a:lnTo>
                    <a:lnTo>
                      <a:pt x="223" y="303"/>
                    </a:lnTo>
                    <a:lnTo>
                      <a:pt x="216" y="311"/>
                    </a:lnTo>
                    <a:lnTo>
                      <a:pt x="208" y="311"/>
                    </a:lnTo>
                    <a:lnTo>
                      <a:pt x="216" y="319"/>
                    </a:lnTo>
                    <a:lnTo>
                      <a:pt x="216" y="327"/>
                    </a:lnTo>
                    <a:lnTo>
                      <a:pt x="223" y="335"/>
                    </a:lnTo>
                    <a:lnTo>
                      <a:pt x="223" y="343"/>
                    </a:lnTo>
                    <a:lnTo>
                      <a:pt x="216" y="351"/>
                    </a:lnTo>
                    <a:lnTo>
                      <a:pt x="208" y="367"/>
                    </a:lnTo>
                    <a:lnTo>
                      <a:pt x="200" y="375"/>
                    </a:lnTo>
                    <a:lnTo>
                      <a:pt x="192" y="399"/>
                    </a:lnTo>
                    <a:lnTo>
                      <a:pt x="176" y="423"/>
                    </a:lnTo>
                    <a:lnTo>
                      <a:pt x="152" y="423"/>
                    </a:lnTo>
                    <a:lnTo>
                      <a:pt x="144" y="415"/>
                    </a:lnTo>
                    <a:lnTo>
                      <a:pt x="136" y="407"/>
                    </a:lnTo>
                    <a:lnTo>
                      <a:pt x="136" y="415"/>
                    </a:lnTo>
                    <a:lnTo>
                      <a:pt x="136" y="423"/>
                    </a:lnTo>
                    <a:lnTo>
                      <a:pt x="136" y="431"/>
                    </a:lnTo>
                    <a:lnTo>
                      <a:pt x="136" y="439"/>
                    </a:lnTo>
                    <a:lnTo>
                      <a:pt x="136" y="455"/>
                    </a:lnTo>
                    <a:lnTo>
                      <a:pt x="128" y="471"/>
                    </a:lnTo>
                    <a:lnTo>
                      <a:pt x="120" y="479"/>
                    </a:lnTo>
                    <a:lnTo>
                      <a:pt x="128" y="487"/>
                    </a:lnTo>
                    <a:lnTo>
                      <a:pt x="136" y="495"/>
                    </a:lnTo>
                    <a:lnTo>
                      <a:pt x="144" y="511"/>
                    </a:lnTo>
                    <a:lnTo>
                      <a:pt x="152" y="519"/>
                    </a:lnTo>
                    <a:lnTo>
                      <a:pt x="152" y="535"/>
                    </a:lnTo>
                    <a:lnTo>
                      <a:pt x="152" y="551"/>
                    </a:lnTo>
                    <a:lnTo>
                      <a:pt x="144" y="559"/>
                    </a:lnTo>
                    <a:lnTo>
                      <a:pt x="144" y="575"/>
                    </a:lnTo>
                    <a:lnTo>
                      <a:pt x="144" y="591"/>
                    </a:lnTo>
                    <a:lnTo>
                      <a:pt x="136" y="599"/>
                    </a:lnTo>
                    <a:lnTo>
                      <a:pt x="128" y="599"/>
                    </a:lnTo>
                    <a:lnTo>
                      <a:pt x="120" y="599"/>
                    </a:lnTo>
                    <a:lnTo>
                      <a:pt x="120" y="607"/>
                    </a:lnTo>
                    <a:lnTo>
                      <a:pt x="128" y="615"/>
                    </a:lnTo>
                    <a:lnTo>
                      <a:pt x="144" y="631"/>
                    </a:lnTo>
                    <a:lnTo>
                      <a:pt x="160" y="647"/>
                    </a:lnTo>
                    <a:lnTo>
                      <a:pt x="176" y="654"/>
                    </a:lnTo>
                    <a:lnTo>
                      <a:pt x="184" y="654"/>
                    </a:lnTo>
                    <a:lnTo>
                      <a:pt x="184" y="647"/>
                    </a:lnTo>
                    <a:lnTo>
                      <a:pt x="176" y="639"/>
                    </a:lnTo>
                    <a:lnTo>
                      <a:pt x="160" y="615"/>
                    </a:lnTo>
                    <a:lnTo>
                      <a:pt x="160" y="591"/>
                    </a:lnTo>
                    <a:lnTo>
                      <a:pt x="168" y="575"/>
                    </a:lnTo>
                    <a:lnTo>
                      <a:pt x="184" y="551"/>
                    </a:lnTo>
                    <a:lnTo>
                      <a:pt x="200" y="535"/>
                    </a:lnTo>
                    <a:lnTo>
                      <a:pt x="216" y="543"/>
                    </a:lnTo>
                    <a:lnTo>
                      <a:pt x="223" y="559"/>
                    </a:lnTo>
                    <a:lnTo>
                      <a:pt x="216" y="567"/>
                    </a:lnTo>
                    <a:lnTo>
                      <a:pt x="208" y="567"/>
                    </a:lnTo>
                    <a:lnTo>
                      <a:pt x="208" y="575"/>
                    </a:lnTo>
                    <a:lnTo>
                      <a:pt x="216" y="583"/>
                    </a:lnTo>
                    <a:lnTo>
                      <a:pt x="231" y="607"/>
                    </a:lnTo>
                    <a:lnTo>
                      <a:pt x="231" y="623"/>
                    </a:lnTo>
                    <a:lnTo>
                      <a:pt x="231" y="639"/>
                    </a:lnTo>
                    <a:lnTo>
                      <a:pt x="223" y="654"/>
                    </a:lnTo>
                    <a:lnTo>
                      <a:pt x="216" y="670"/>
                    </a:lnTo>
                    <a:lnTo>
                      <a:pt x="216" y="678"/>
                    </a:lnTo>
                    <a:lnTo>
                      <a:pt x="208" y="686"/>
                    </a:lnTo>
                    <a:lnTo>
                      <a:pt x="200" y="686"/>
                    </a:lnTo>
                    <a:lnTo>
                      <a:pt x="208" y="686"/>
                    </a:lnTo>
                    <a:lnTo>
                      <a:pt x="223" y="670"/>
                    </a:lnTo>
                    <a:lnTo>
                      <a:pt x="247" y="662"/>
                    </a:lnTo>
                    <a:lnTo>
                      <a:pt x="255" y="662"/>
                    </a:lnTo>
                    <a:lnTo>
                      <a:pt x="271" y="662"/>
                    </a:lnTo>
                    <a:lnTo>
                      <a:pt x="279" y="639"/>
                    </a:lnTo>
                    <a:lnTo>
                      <a:pt x="279" y="615"/>
                    </a:lnTo>
                    <a:lnTo>
                      <a:pt x="287" y="607"/>
                    </a:lnTo>
                    <a:lnTo>
                      <a:pt x="287" y="599"/>
                    </a:lnTo>
                    <a:lnTo>
                      <a:pt x="295" y="607"/>
                    </a:lnTo>
                    <a:lnTo>
                      <a:pt x="303" y="615"/>
                    </a:lnTo>
                    <a:lnTo>
                      <a:pt x="303" y="631"/>
                    </a:lnTo>
                    <a:lnTo>
                      <a:pt x="303" y="639"/>
                    </a:lnTo>
                    <a:lnTo>
                      <a:pt x="311" y="639"/>
                    </a:lnTo>
                    <a:lnTo>
                      <a:pt x="319" y="631"/>
                    </a:lnTo>
                    <a:lnTo>
                      <a:pt x="327" y="607"/>
                    </a:lnTo>
                    <a:lnTo>
                      <a:pt x="343" y="583"/>
                    </a:lnTo>
                    <a:lnTo>
                      <a:pt x="359" y="559"/>
                    </a:lnTo>
                    <a:lnTo>
                      <a:pt x="367" y="551"/>
                    </a:lnTo>
                    <a:lnTo>
                      <a:pt x="367" y="543"/>
                    </a:lnTo>
                    <a:lnTo>
                      <a:pt x="359" y="535"/>
                    </a:lnTo>
                    <a:lnTo>
                      <a:pt x="367" y="511"/>
                    </a:lnTo>
                    <a:lnTo>
                      <a:pt x="367" y="487"/>
                    </a:lnTo>
                    <a:lnTo>
                      <a:pt x="375" y="463"/>
                    </a:lnTo>
                    <a:lnTo>
                      <a:pt x="383" y="447"/>
                    </a:lnTo>
                    <a:lnTo>
                      <a:pt x="407" y="431"/>
                    </a:lnTo>
                    <a:lnTo>
                      <a:pt x="423" y="407"/>
                    </a:lnTo>
                    <a:lnTo>
                      <a:pt x="423" y="399"/>
                    </a:lnTo>
                    <a:lnTo>
                      <a:pt x="423" y="383"/>
                    </a:lnTo>
                    <a:lnTo>
                      <a:pt x="431" y="359"/>
                    </a:lnTo>
                    <a:lnTo>
                      <a:pt x="447" y="335"/>
                    </a:lnTo>
                    <a:lnTo>
                      <a:pt x="471" y="319"/>
                    </a:lnTo>
                    <a:lnTo>
                      <a:pt x="487" y="303"/>
                    </a:lnTo>
                    <a:lnTo>
                      <a:pt x="511" y="287"/>
                    </a:lnTo>
                    <a:lnTo>
                      <a:pt x="519" y="271"/>
                    </a:lnTo>
                    <a:lnTo>
                      <a:pt x="527" y="271"/>
                    </a:lnTo>
                    <a:lnTo>
                      <a:pt x="519" y="271"/>
                    </a:lnTo>
                    <a:lnTo>
                      <a:pt x="511" y="271"/>
                    </a:lnTo>
                    <a:lnTo>
                      <a:pt x="495" y="271"/>
                    </a:lnTo>
                    <a:lnTo>
                      <a:pt x="487" y="263"/>
                    </a:lnTo>
                    <a:lnTo>
                      <a:pt x="495" y="255"/>
                    </a:lnTo>
                    <a:lnTo>
                      <a:pt x="503" y="247"/>
                    </a:lnTo>
                    <a:lnTo>
                      <a:pt x="503" y="239"/>
                    </a:lnTo>
                    <a:lnTo>
                      <a:pt x="503" y="231"/>
                    </a:lnTo>
                    <a:lnTo>
                      <a:pt x="503" y="223"/>
                    </a:lnTo>
                    <a:lnTo>
                      <a:pt x="503" y="215"/>
                    </a:lnTo>
                    <a:lnTo>
                      <a:pt x="495" y="215"/>
                    </a:lnTo>
                    <a:lnTo>
                      <a:pt x="503" y="207"/>
                    </a:lnTo>
                    <a:lnTo>
                      <a:pt x="503" y="199"/>
                    </a:lnTo>
                    <a:lnTo>
                      <a:pt x="503" y="191"/>
                    </a:lnTo>
                    <a:lnTo>
                      <a:pt x="495" y="191"/>
                    </a:lnTo>
                    <a:lnTo>
                      <a:pt x="479" y="191"/>
                    </a:lnTo>
                    <a:lnTo>
                      <a:pt x="471" y="191"/>
                    </a:lnTo>
                    <a:lnTo>
                      <a:pt x="463" y="183"/>
                    </a:lnTo>
                    <a:lnTo>
                      <a:pt x="455" y="183"/>
                    </a:lnTo>
                    <a:lnTo>
                      <a:pt x="447" y="183"/>
                    </a:lnTo>
                    <a:lnTo>
                      <a:pt x="447" y="175"/>
                    </a:lnTo>
                    <a:lnTo>
                      <a:pt x="455" y="175"/>
                    </a:lnTo>
                    <a:lnTo>
                      <a:pt x="463" y="167"/>
                    </a:lnTo>
                    <a:lnTo>
                      <a:pt x="471" y="159"/>
                    </a:lnTo>
                    <a:lnTo>
                      <a:pt x="479" y="151"/>
                    </a:lnTo>
                    <a:lnTo>
                      <a:pt x="479" y="143"/>
                    </a:lnTo>
                    <a:lnTo>
                      <a:pt x="479" y="135"/>
                    </a:lnTo>
                    <a:lnTo>
                      <a:pt x="471" y="127"/>
                    </a:lnTo>
                    <a:lnTo>
                      <a:pt x="463" y="104"/>
                    </a:lnTo>
                    <a:lnTo>
                      <a:pt x="463" y="88"/>
                    </a:lnTo>
                    <a:lnTo>
                      <a:pt x="455" y="80"/>
                    </a:lnTo>
                    <a:lnTo>
                      <a:pt x="447" y="88"/>
                    </a:lnTo>
                    <a:lnTo>
                      <a:pt x="439" y="96"/>
                    </a:lnTo>
                    <a:lnTo>
                      <a:pt x="407" y="96"/>
                    </a:lnTo>
                    <a:lnTo>
                      <a:pt x="383" y="96"/>
                    </a:lnTo>
                    <a:lnTo>
                      <a:pt x="375" y="96"/>
                    </a:lnTo>
                    <a:lnTo>
                      <a:pt x="375" y="88"/>
                    </a:lnTo>
                    <a:lnTo>
                      <a:pt x="375" y="96"/>
                    </a:lnTo>
                    <a:lnTo>
                      <a:pt x="367" y="96"/>
                    </a:lnTo>
                    <a:lnTo>
                      <a:pt x="359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35" y="56"/>
                    </a:lnTo>
                    <a:lnTo>
                      <a:pt x="343" y="40"/>
                    </a:lnTo>
                    <a:lnTo>
                      <a:pt x="343" y="32"/>
                    </a:lnTo>
                    <a:lnTo>
                      <a:pt x="343" y="24"/>
                    </a:lnTo>
                    <a:lnTo>
                      <a:pt x="335" y="24"/>
                    </a:lnTo>
                    <a:lnTo>
                      <a:pt x="327" y="24"/>
                    </a:lnTo>
                    <a:lnTo>
                      <a:pt x="319" y="24"/>
                    </a:lnTo>
                    <a:lnTo>
                      <a:pt x="311" y="24"/>
                    </a:lnTo>
                    <a:lnTo>
                      <a:pt x="303" y="16"/>
                    </a:lnTo>
                    <a:lnTo>
                      <a:pt x="287" y="8"/>
                    </a:lnTo>
                    <a:lnTo>
                      <a:pt x="287" y="0"/>
                    </a:lnTo>
                    <a:lnTo>
                      <a:pt x="279" y="0"/>
                    </a:lnTo>
                    <a:lnTo>
                      <a:pt x="255" y="0"/>
                    </a:lnTo>
                    <a:lnTo>
                      <a:pt x="247" y="0"/>
                    </a:lnTo>
                    <a:lnTo>
                      <a:pt x="239" y="16"/>
                    </a:lnTo>
                    <a:lnTo>
                      <a:pt x="223" y="32"/>
                    </a:lnTo>
                    <a:lnTo>
                      <a:pt x="223" y="40"/>
                    </a:lnTo>
                    <a:lnTo>
                      <a:pt x="223" y="48"/>
                    </a:lnTo>
                    <a:lnTo>
                      <a:pt x="216" y="56"/>
                    </a:lnTo>
                    <a:lnTo>
                      <a:pt x="208" y="56"/>
                    </a:lnTo>
                    <a:lnTo>
                      <a:pt x="208" y="64"/>
                    </a:lnTo>
                    <a:lnTo>
                      <a:pt x="192" y="64"/>
                    </a:lnTo>
                    <a:lnTo>
                      <a:pt x="184" y="56"/>
                    </a:lnTo>
                    <a:lnTo>
                      <a:pt x="176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8" y="72"/>
                    </a:lnTo>
                    <a:lnTo>
                      <a:pt x="160" y="80"/>
                    </a:lnTo>
                    <a:lnTo>
                      <a:pt x="152" y="88"/>
                    </a:lnTo>
                    <a:lnTo>
                      <a:pt x="136" y="88"/>
                    </a:lnTo>
                    <a:lnTo>
                      <a:pt x="128" y="72"/>
                    </a:lnTo>
                    <a:lnTo>
                      <a:pt x="112" y="72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72" y="88"/>
                    </a:lnTo>
                    <a:lnTo>
                      <a:pt x="64" y="88"/>
                    </a:lnTo>
                    <a:lnTo>
                      <a:pt x="56" y="88"/>
                    </a:lnTo>
                    <a:lnTo>
                      <a:pt x="48" y="9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1399" y="2416"/>
                <a:ext cx="42" cy="31"/>
              </a:xfrm>
              <a:custGeom>
                <a:avLst/>
                <a:gdLst>
                  <a:gd name="T0" fmla="*/ 9 w 48"/>
                  <a:gd name="T1" fmla="*/ 2 h 40"/>
                  <a:gd name="T2" fmla="*/ 11 w 48"/>
                  <a:gd name="T3" fmla="*/ 2 h 40"/>
                  <a:gd name="T4" fmla="*/ 13 w 48"/>
                  <a:gd name="T5" fmla="*/ 2 h 40"/>
                  <a:gd name="T6" fmla="*/ 13 w 48"/>
                  <a:gd name="T7" fmla="*/ 2 h 40"/>
                  <a:gd name="T8" fmla="*/ 13 w 48"/>
                  <a:gd name="T9" fmla="*/ 2 h 40"/>
                  <a:gd name="T10" fmla="*/ 11 w 48"/>
                  <a:gd name="T11" fmla="*/ 2 h 40"/>
                  <a:gd name="T12" fmla="*/ 11 w 48"/>
                  <a:gd name="T13" fmla="*/ 0 h 40"/>
                  <a:gd name="T14" fmla="*/ 9 w 48"/>
                  <a:gd name="T15" fmla="*/ 0 h 40"/>
                  <a:gd name="T16" fmla="*/ 7 w 48"/>
                  <a:gd name="T17" fmla="*/ 0 h 40"/>
                  <a:gd name="T18" fmla="*/ 4 w 48"/>
                  <a:gd name="T19" fmla="*/ 0 h 40"/>
                  <a:gd name="T20" fmla="*/ 4 w 48"/>
                  <a:gd name="T21" fmla="*/ 2 h 40"/>
                  <a:gd name="T22" fmla="*/ 4 w 48"/>
                  <a:gd name="T23" fmla="*/ 2 h 40"/>
                  <a:gd name="T24" fmla="*/ 0 w 48"/>
                  <a:gd name="T25" fmla="*/ 2 h 40"/>
                  <a:gd name="T26" fmla="*/ 4 w 48"/>
                  <a:gd name="T27" fmla="*/ 2 h 40"/>
                  <a:gd name="T28" fmla="*/ 4 w 48"/>
                  <a:gd name="T29" fmla="*/ 3 h 40"/>
                  <a:gd name="T30" fmla="*/ 7 w 48"/>
                  <a:gd name="T31" fmla="*/ 3 h 40"/>
                  <a:gd name="T32" fmla="*/ 9 w 48"/>
                  <a:gd name="T33" fmla="*/ 3 h 40"/>
                  <a:gd name="T34" fmla="*/ 9 w 48"/>
                  <a:gd name="T35" fmla="*/ 2 h 40"/>
                  <a:gd name="T36" fmla="*/ 9 w 48"/>
                  <a:gd name="T37" fmla="*/ 2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40"/>
                  <a:gd name="T59" fmla="*/ 48 w 48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40">
                    <a:moveTo>
                      <a:pt x="32" y="24"/>
                    </a:moveTo>
                    <a:lnTo>
                      <a:pt x="40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1399" y="2416"/>
                <a:ext cx="42" cy="31"/>
              </a:xfrm>
              <a:custGeom>
                <a:avLst/>
                <a:gdLst>
                  <a:gd name="T0" fmla="*/ 9 w 48"/>
                  <a:gd name="T1" fmla="*/ 2 h 40"/>
                  <a:gd name="T2" fmla="*/ 11 w 48"/>
                  <a:gd name="T3" fmla="*/ 2 h 40"/>
                  <a:gd name="T4" fmla="*/ 13 w 48"/>
                  <a:gd name="T5" fmla="*/ 2 h 40"/>
                  <a:gd name="T6" fmla="*/ 13 w 48"/>
                  <a:gd name="T7" fmla="*/ 2 h 40"/>
                  <a:gd name="T8" fmla="*/ 13 w 48"/>
                  <a:gd name="T9" fmla="*/ 2 h 40"/>
                  <a:gd name="T10" fmla="*/ 11 w 48"/>
                  <a:gd name="T11" fmla="*/ 2 h 40"/>
                  <a:gd name="T12" fmla="*/ 11 w 48"/>
                  <a:gd name="T13" fmla="*/ 0 h 40"/>
                  <a:gd name="T14" fmla="*/ 9 w 48"/>
                  <a:gd name="T15" fmla="*/ 0 h 40"/>
                  <a:gd name="T16" fmla="*/ 7 w 48"/>
                  <a:gd name="T17" fmla="*/ 0 h 40"/>
                  <a:gd name="T18" fmla="*/ 4 w 48"/>
                  <a:gd name="T19" fmla="*/ 0 h 40"/>
                  <a:gd name="T20" fmla="*/ 4 w 48"/>
                  <a:gd name="T21" fmla="*/ 2 h 40"/>
                  <a:gd name="T22" fmla="*/ 4 w 48"/>
                  <a:gd name="T23" fmla="*/ 2 h 40"/>
                  <a:gd name="T24" fmla="*/ 0 w 48"/>
                  <a:gd name="T25" fmla="*/ 2 h 40"/>
                  <a:gd name="T26" fmla="*/ 4 w 48"/>
                  <a:gd name="T27" fmla="*/ 2 h 40"/>
                  <a:gd name="T28" fmla="*/ 4 w 48"/>
                  <a:gd name="T29" fmla="*/ 3 h 40"/>
                  <a:gd name="T30" fmla="*/ 7 w 48"/>
                  <a:gd name="T31" fmla="*/ 3 h 40"/>
                  <a:gd name="T32" fmla="*/ 9 w 48"/>
                  <a:gd name="T33" fmla="*/ 3 h 40"/>
                  <a:gd name="T34" fmla="*/ 9 w 48"/>
                  <a:gd name="T35" fmla="*/ 2 h 40"/>
                  <a:gd name="T36" fmla="*/ 9 w 48"/>
                  <a:gd name="T37" fmla="*/ 2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40"/>
                  <a:gd name="T59" fmla="*/ 48 w 48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40">
                    <a:moveTo>
                      <a:pt x="32" y="24"/>
                    </a:moveTo>
                    <a:lnTo>
                      <a:pt x="40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1456" y="3059"/>
                <a:ext cx="50" cy="31"/>
              </a:xfrm>
              <a:custGeom>
                <a:avLst/>
                <a:gdLst>
                  <a:gd name="T0" fmla="*/ 0 w 56"/>
                  <a:gd name="T1" fmla="*/ 2 h 40"/>
                  <a:gd name="T2" fmla="*/ 0 w 56"/>
                  <a:gd name="T3" fmla="*/ 2 h 40"/>
                  <a:gd name="T4" fmla="*/ 0 w 56"/>
                  <a:gd name="T5" fmla="*/ 2 h 40"/>
                  <a:gd name="T6" fmla="*/ 5 w 56"/>
                  <a:gd name="T7" fmla="*/ 0 h 40"/>
                  <a:gd name="T8" fmla="*/ 11 w 56"/>
                  <a:gd name="T9" fmla="*/ 0 h 40"/>
                  <a:gd name="T10" fmla="*/ 15 w 56"/>
                  <a:gd name="T11" fmla="*/ 0 h 40"/>
                  <a:gd name="T12" fmla="*/ 19 w 56"/>
                  <a:gd name="T13" fmla="*/ 0 h 40"/>
                  <a:gd name="T14" fmla="*/ 19 w 56"/>
                  <a:gd name="T15" fmla="*/ 2 h 40"/>
                  <a:gd name="T16" fmla="*/ 15 w 56"/>
                  <a:gd name="T17" fmla="*/ 2 h 40"/>
                  <a:gd name="T18" fmla="*/ 15 w 56"/>
                  <a:gd name="T19" fmla="*/ 2 h 40"/>
                  <a:gd name="T20" fmla="*/ 15 w 56"/>
                  <a:gd name="T21" fmla="*/ 2 h 40"/>
                  <a:gd name="T22" fmla="*/ 13 w 56"/>
                  <a:gd name="T23" fmla="*/ 3 h 40"/>
                  <a:gd name="T24" fmla="*/ 8 w 56"/>
                  <a:gd name="T25" fmla="*/ 3 h 40"/>
                  <a:gd name="T26" fmla="*/ 5 w 56"/>
                  <a:gd name="T27" fmla="*/ 3 h 40"/>
                  <a:gd name="T28" fmla="*/ 0 w 56"/>
                  <a:gd name="T29" fmla="*/ 2 h 40"/>
                  <a:gd name="T30" fmla="*/ 0 w 56"/>
                  <a:gd name="T31" fmla="*/ 2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6"/>
                  <a:gd name="T49" fmla="*/ 0 h 40"/>
                  <a:gd name="T50" fmla="*/ 56 w 56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6" h="40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1456" y="3059"/>
                <a:ext cx="50" cy="31"/>
              </a:xfrm>
              <a:custGeom>
                <a:avLst/>
                <a:gdLst>
                  <a:gd name="T0" fmla="*/ 0 w 56"/>
                  <a:gd name="T1" fmla="*/ 2 h 40"/>
                  <a:gd name="T2" fmla="*/ 0 w 56"/>
                  <a:gd name="T3" fmla="*/ 2 h 40"/>
                  <a:gd name="T4" fmla="*/ 0 w 56"/>
                  <a:gd name="T5" fmla="*/ 2 h 40"/>
                  <a:gd name="T6" fmla="*/ 5 w 56"/>
                  <a:gd name="T7" fmla="*/ 0 h 40"/>
                  <a:gd name="T8" fmla="*/ 11 w 56"/>
                  <a:gd name="T9" fmla="*/ 0 h 40"/>
                  <a:gd name="T10" fmla="*/ 15 w 56"/>
                  <a:gd name="T11" fmla="*/ 0 h 40"/>
                  <a:gd name="T12" fmla="*/ 19 w 56"/>
                  <a:gd name="T13" fmla="*/ 0 h 40"/>
                  <a:gd name="T14" fmla="*/ 19 w 56"/>
                  <a:gd name="T15" fmla="*/ 2 h 40"/>
                  <a:gd name="T16" fmla="*/ 15 w 56"/>
                  <a:gd name="T17" fmla="*/ 2 h 40"/>
                  <a:gd name="T18" fmla="*/ 15 w 56"/>
                  <a:gd name="T19" fmla="*/ 2 h 40"/>
                  <a:gd name="T20" fmla="*/ 15 w 56"/>
                  <a:gd name="T21" fmla="*/ 2 h 40"/>
                  <a:gd name="T22" fmla="*/ 13 w 56"/>
                  <a:gd name="T23" fmla="*/ 3 h 40"/>
                  <a:gd name="T24" fmla="*/ 8 w 56"/>
                  <a:gd name="T25" fmla="*/ 3 h 40"/>
                  <a:gd name="T26" fmla="*/ 5 w 56"/>
                  <a:gd name="T27" fmla="*/ 3 h 40"/>
                  <a:gd name="T28" fmla="*/ 0 w 56"/>
                  <a:gd name="T29" fmla="*/ 2 h 40"/>
                  <a:gd name="T30" fmla="*/ 0 w 56"/>
                  <a:gd name="T31" fmla="*/ 2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6"/>
                  <a:gd name="T49" fmla="*/ 0 h 40"/>
                  <a:gd name="T50" fmla="*/ 56 w 56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6" h="40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3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1540" y="3003"/>
                <a:ext cx="36" cy="75"/>
              </a:xfrm>
              <a:custGeom>
                <a:avLst/>
                <a:gdLst>
                  <a:gd name="T0" fmla="*/ 0 w 40"/>
                  <a:gd name="T1" fmla="*/ 6 h 96"/>
                  <a:gd name="T2" fmla="*/ 0 w 40"/>
                  <a:gd name="T3" fmla="*/ 5 h 96"/>
                  <a:gd name="T4" fmla="*/ 0 w 40"/>
                  <a:gd name="T5" fmla="*/ 5 h 96"/>
                  <a:gd name="T6" fmla="*/ 5 w 40"/>
                  <a:gd name="T7" fmla="*/ 5 h 96"/>
                  <a:gd name="T8" fmla="*/ 5 w 40"/>
                  <a:gd name="T9" fmla="*/ 3 h 96"/>
                  <a:gd name="T10" fmla="*/ 5 w 40"/>
                  <a:gd name="T11" fmla="*/ 2 h 96"/>
                  <a:gd name="T12" fmla="*/ 5 w 40"/>
                  <a:gd name="T13" fmla="*/ 2 h 96"/>
                  <a:gd name="T14" fmla="*/ 5 w 40"/>
                  <a:gd name="T15" fmla="*/ 2 h 96"/>
                  <a:gd name="T16" fmla="*/ 5 w 40"/>
                  <a:gd name="T17" fmla="*/ 0 h 96"/>
                  <a:gd name="T18" fmla="*/ 9 w 40"/>
                  <a:gd name="T19" fmla="*/ 0 h 96"/>
                  <a:gd name="T20" fmla="*/ 14 w 40"/>
                  <a:gd name="T21" fmla="*/ 2 h 96"/>
                  <a:gd name="T22" fmla="*/ 14 w 40"/>
                  <a:gd name="T23" fmla="*/ 2 h 96"/>
                  <a:gd name="T24" fmla="*/ 12 w 40"/>
                  <a:gd name="T25" fmla="*/ 3 h 96"/>
                  <a:gd name="T26" fmla="*/ 12 w 40"/>
                  <a:gd name="T27" fmla="*/ 4 h 96"/>
                  <a:gd name="T28" fmla="*/ 12 w 40"/>
                  <a:gd name="T29" fmla="*/ 5 h 96"/>
                  <a:gd name="T30" fmla="*/ 12 w 40"/>
                  <a:gd name="T31" fmla="*/ 5 h 96"/>
                  <a:gd name="T32" fmla="*/ 5 w 40"/>
                  <a:gd name="T33" fmla="*/ 7 h 96"/>
                  <a:gd name="T34" fmla="*/ 5 w 40"/>
                  <a:gd name="T35" fmla="*/ 8 h 96"/>
                  <a:gd name="T36" fmla="*/ 0 w 40"/>
                  <a:gd name="T37" fmla="*/ 8 h 96"/>
                  <a:gd name="T38" fmla="*/ 0 w 40"/>
                  <a:gd name="T39" fmla="*/ 8 h 96"/>
                  <a:gd name="T40" fmla="*/ 0 w 40"/>
                  <a:gd name="T41" fmla="*/ 6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96"/>
                  <a:gd name="T65" fmla="*/ 40 w 40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96">
                    <a:moveTo>
                      <a:pt x="0" y="72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0" y="24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16" y="80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1540" y="3003"/>
                <a:ext cx="36" cy="75"/>
              </a:xfrm>
              <a:custGeom>
                <a:avLst/>
                <a:gdLst>
                  <a:gd name="T0" fmla="*/ 0 w 40"/>
                  <a:gd name="T1" fmla="*/ 6 h 96"/>
                  <a:gd name="T2" fmla="*/ 0 w 40"/>
                  <a:gd name="T3" fmla="*/ 5 h 96"/>
                  <a:gd name="T4" fmla="*/ 0 w 40"/>
                  <a:gd name="T5" fmla="*/ 5 h 96"/>
                  <a:gd name="T6" fmla="*/ 5 w 40"/>
                  <a:gd name="T7" fmla="*/ 5 h 96"/>
                  <a:gd name="T8" fmla="*/ 5 w 40"/>
                  <a:gd name="T9" fmla="*/ 3 h 96"/>
                  <a:gd name="T10" fmla="*/ 5 w 40"/>
                  <a:gd name="T11" fmla="*/ 2 h 96"/>
                  <a:gd name="T12" fmla="*/ 5 w 40"/>
                  <a:gd name="T13" fmla="*/ 2 h 96"/>
                  <a:gd name="T14" fmla="*/ 5 w 40"/>
                  <a:gd name="T15" fmla="*/ 2 h 96"/>
                  <a:gd name="T16" fmla="*/ 5 w 40"/>
                  <a:gd name="T17" fmla="*/ 0 h 96"/>
                  <a:gd name="T18" fmla="*/ 9 w 40"/>
                  <a:gd name="T19" fmla="*/ 0 h 96"/>
                  <a:gd name="T20" fmla="*/ 14 w 40"/>
                  <a:gd name="T21" fmla="*/ 2 h 96"/>
                  <a:gd name="T22" fmla="*/ 14 w 40"/>
                  <a:gd name="T23" fmla="*/ 2 h 96"/>
                  <a:gd name="T24" fmla="*/ 12 w 40"/>
                  <a:gd name="T25" fmla="*/ 3 h 96"/>
                  <a:gd name="T26" fmla="*/ 12 w 40"/>
                  <a:gd name="T27" fmla="*/ 4 h 96"/>
                  <a:gd name="T28" fmla="*/ 12 w 40"/>
                  <a:gd name="T29" fmla="*/ 5 h 96"/>
                  <a:gd name="T30" fmla="*/ 12 w 40"/>
                  <a:gd name="T31" fmla="*/ 5 h 96"/>
                  <a:gd name="T32" fmla="*/ 5 w 40"/>
                  <a:gd name="T33" fmla="*/ 7 h 96"/>
                  <a:gd name="T34" fmla="*/ 5 w 40"/>
                  <a:gd name="T35" fmla="*/ 8 h 96"/>
                  <a:gd name="T36" fmla="*/ 0 w 40"/>
                  <a:gd name="T37" fmla="*/ 8 h 96"/>
                  <a:gd name="T38" fmla="*/ 0 w 40"/>
                  <a:gd name="T39" fmla="*/ 8 h 96"/>
                  <a:gd name="T40" fmla="*/ 0 w 40"/>
                  <a:gd name="T41" fmla="*/ 6 h 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96"/>
                  <a:gd name="T65" fmla="*/ 40 w 40"/>
                  <a:gd name="T66" fmla="*/ 96 h 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96">
                    <a:moveTo>
                      <a:pt x="0" y="72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0" y="24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16" y="80"/>
                    </a:lnTo>
                    <a:lnTo>
                      <a:pt x="8" y="96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Freeform 15"/>
              <p:cNvSpPr>
                <a:spLocks/>
              </p:cNvSpPr>
              <p:nvPr/>
            </p:nvSpPr>
            <p:spPr bwMode="auto">
              <a:xfrm>
                <a:off x="1413" y="2676"/>
                <a:ext cx="50" cy="49"/>
              </a:xfrm>
              <a:custGeom>
                <a:avLst/>
                <a:gdLst>
                  <a:gd name="T0" fmla="*/ 0 w 56"/>
                  <a:gd name="T1" fmla="*/ 4 h 64"/>
                  <a:gd name="T2" fmla="*/ 0 w 56"/>
                  <a:gd name="T3" fmla="*/ 3 h 64"/>
                  <a:gd name="T4" fmla="*/ 4 w 56"/>
                  <a:gd name="T5" fmla="*/ 3 h 64"/>
                  <a:gd name="T6" fmla="*/ 5 w 56"/>
                  <a:gd name="T7" fmla="*/ 2 h 64"/>
                  <a:gd name="T8" fmla="*/ 5 w 56"/>
                  <a:gd name="T9" fmla="*/ 2 h 64"/>
                  <a:gd name="T10" fmla="*/ 5 w 56"/>
                  <a:gd name="T11" fmla="*/ 2 h 64"/>
                  <a:gd name="T12" fmla="*/ 5 w 56"/>
                  <a:gd name="T13" fmla="*/ 2 h 64"/>
                  <a:gd name="T14" fmla="*/ 8 w 56"/>
                  <a:gd name="T15" fmla="*/ 0 h 64"/>
                  <a:gd name="T16" fmla="*/ 11 w 56"/>
                  <a:gd name="T17" fmla="*/ 0 h 64"/>
                  <a:gd name="T18" fmla="*/ 15 w 56"/>
                  <a:gd name="T19" fmla="*/ 2 h 64"/>
                  <a:gd name="T20" fmla="*/ 19 w 56"/>
                  <a:gd name="T21" fmla="*/ 2 h 64"/>
                  <a:gd name="T22" fmla="*/ 19 w 56"/>
                  <a:gd name="T23" fmla="*/ 3 h 64"/>
                  <a:gd name="T24" fmla="*/ 15 w 56"/>
                  <a:gd name="T25" fmla="*/ 3 h 64"/>
                  <a:gd name="T26" fmla="*/ 13 w 56"/>
                  <a:gd name="T27" fmla="*/ 3 h 64"/>
                  <a:gd name="T28" fmla="*/ 11 w 56"/>
                  <a:gd name="T29" fmla="*/ 3 h 64"/>
                  <a:gd name="T30" fmla="*/ 8 w 56"/>
                  <a:gd name="T31" fmla="*/ 5 h 64"/>
                  <a:gd name="T32" fmla="*/ 4 w 56"/>
                  <a:gd name="T33" fmla="*/ 5 h 64"/>
                  <a:gd name="T34" fmla="*/ 0 w 56"/>
                  <a:gd name="T35" fmla="*/ 5 h 64"/>
                  <a:gd name="T36" fmla="*/ 0 w 56"/>
                  <a:gd name="T37" fmla="*/ 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64"/>
                  <a:gd name="T59" fmla="*/ 56 w 56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64">
                    <a:moveTo>
                      <a:pt x="0" y="56"/>
                    </a:moveTo>
                    <a:lnTo>
                      <a:pt x="0" y="48"/>
                    </a:lnTo>
                    <a:lnTo>
                      <a:pt x="8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Freeform 16"/>
              <p:cNvSpPr>
                <a:spLocks/>
              </p:cNvSpPr>
              <p:nvPr/>
            </p:nvSpPr>
            <p:spPr bwMode="auto">
              <a:xfrm>
                <a:off x="1413" y="2676"/>
                <a:ext cx="50" cy="49"/>
              </a:xfrm>
              <a:custGeom>
                <a:avLst/>
                <a:gdLst>
                  <a:gd name="T0" fmla="*/ 0 w 56"/>
                  <a:gd name="T1" fmla="*/ 4 h 64"/>
                  <a:gd name="T2" fmla="*/ 0 w 56"/>
                  <a:gd name="T3" fmla="*/ 3 h 64"/>
                  <a:gd name="T4" fmla="*/ 4 w 56"/>
                  <a:gd name="T5" fmla="*/ 3 h 64"/>
                  <a:gd name="T6" fmla="*/ 5 w 56"/>
                  <a:gd name="T7" fmla="*/ 2 h 64"/>
                  <a:gd name="T8" fmla="*/ 5 w 56"/>
                  <a:gd name="T9" fmla="*/ 2 h 64"/>
                  <a:gd name="T10" fmla="*/ 5 w 56"/>
                  <a:gd name="T11" fmla="*/ 2 h 64"/>
                  <a:gd name="T12" fmla="*/ 5 w 56"/>
                  <a:gd name="T13" fmla="*/ 2 h 64"/>
                  <a:gd name="T14" fmla="*/ 8 w 56"/>
                  <a:gd name="T15" fmla="*/ 0 h 64"/>
                  <a:gd name="T16" fmla="*/ 11 w 56"/>
                  <a:gd name="T17" fmla="*/ 0 h 64"/>
                  <a:gd name="T18" fmla="*/ 15 w 56"/>
                  <a:gd name="T19" fmla="*/ 2 h 64"/>
                  <a:gd name="T20" fmla="*/ 19 w 56"/>
                  <a:gd name="T21" fmla="*/ 2 h 64"/>
                  <a:gd name="T22" fmla="*/ 19 w 56"/>
                  <a:gd name="T23" fmla="*/ 3 h 64"/>
                  <a:gd name="T24" fmla="*/ 15 w 56"/>
                  <a:gd name="T25" fmla="*/ 3 h 64"/>
                  <a:gd name="T26" fmla="*/ 13 w 56"/>
                  <a:gd name="T27" fmla="*/ 3 h 64"/>
                  <a:gd name="T28" fmla="*/ 11 w 56"/>
                  <a:gd name="T29" fmla="*/ 3 h 64"/>
                  <a:gd name="T30" fmla="*/ 8 w 56"/>
                  <a:gd name="T31" fmla="*/ 5 h 64"/>
                  <a:gd name="T32" fmla="*/ 4 w 56"/>
                  <a:gd name="T33" fmla="*/ 5 h 64"/>
                  <a:gd name="T34" fmla="*/ 0 w 56"/>
                  <a:gd name="T35" fmla="*/ 5 h 64"/>
                  <a:gd name="T36" fmla="*/ 0 w 56"/>
                  <a:gd name="T37" fmla="*/ 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64"/>
                  <a:gd name="T59" fmla="*/ 56 w 56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64">
                    <a:moveTo>
                      <a:pt x="0" y="56"/>
                    </a:moveTo>
                    <a:lnTo>
                      <a:pt x="0" y="48"/>
                    </a:lnTo>
                    <a:lnTo>
                      <a:pt x="8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Freeform 17"/>
              <p:cNvSpPr>
                <a:spLocks/>
              </p:cNvSpPr>
              <p:nvPr/>
            </p:nvSpPr>
            <p:spPr bwMode="auto">
              <a:xfrm>
                <a:off x="1477" y="2682"/>
                <a:ext cx="21" cy="12"/>
              </a:xfrm>
              <a:custGeom>
                <a:avLst/>
                <a:gdLst>
                  <a:gd name="T0" fmla="*/ 0 w 24"/>
                  <a:gd name="T1" fmla="*/ 2 h 16"/>
                  <a:gd name="T2" fmla="*/ 0 w 24"/>
                  <a:gd name="T3" fmla="*/ 2 h 16"/>
                  <a:gd name="T4" fmla="*/ 4 w 24"/>
                  <a:gd name="T5" fmla="*/ 0 h 16"/>
                  <a:gd name="T6" fmla="*/ 4 w 24"/>
                  <a:gd name="T7" fmla="*/ 0 h 16"/>
                  <a:gd name="T8" fmla="*/ 7 w 24"/>
                  <a:gd name="T9" fmla="*/ 0 h 16"/>
                  <a:gd name="T10" fmla="*/ 7 w 24"/>
                  <a:gd name="T11" fmla="*/ 2 h 16"/>
                  <a:gd name="T12" fmla="*/ 4 w 24"/>
                  <a:gd name="T13" fmla="*/ 2 h 16"/>
                  <a:gd name="T14" fmla="*/ 0 w 24"/>
                  <a:gd name="T15" fmla="*/ 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6"/>
                  <a:gd name="T26" fmla="*/ 24 w 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Freeform 18"/>
              <p:cNvSpPr>
                <a:spLocks/>
              </p:cNvSpPr>
              <p:nvPr/>
            </p:nvSpPr>
            <p:spPr bwMode="auto">
              <a:xfrm>
                <a:off x="1477" y="2682"/>
                <a:ext cx="21" cy="12"/>
              </a:xfrm>
              <a:custGeom>
                <a:avLst/>
                <a:gdLst>
                  <a:gd name="T0" fmla="*/ 0 w 24"/>
                  <a:gd name="T1" fmla="*/ 2 h 16"/>
                  <a:gd name="T2" fmla="*/ 0 w 24"/>
                  <a:gd name="T3" fmla="*/ 2 h 16"/>
                  <a:gd name="T4" fmla="*/ 4 w 24"/>
                  <a:gd name="T5" fmla="*/ 0 h 16"/>
                  <a:gd name="T6" fmla="*/ 4 w 24"/>
                  <a:gd name="T7" fmla="*/ 0 h 16"/>
                  <a:gd name="T8" fmla="*/ 7 w 24"/>
                  <a:gd name="T9" fmla="*/ 0 h 16"/>
                  <a:gd name="T10" fmla="*/ 7 w 24"/>
                  <a:gd name="T11" fmla="*/ 2 h 16"/>
                  <a:gd name="T12" fmla="*/ 4 w 24"/>
                  <a:gd name="T13" fmla="*/ 2 h 16"/>
                  <a:gd name="T14" fmla="*/ 0 w 24"/>
                  <a:gd name="T15" fmla="*/ 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6"/>
                  <a:gd name="T26" fmla="*/ 24 w 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6">
                    <a:moveTo>
                      <a:pt x="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Freeform 19"/>
              <p:cNvSpPr>
                <a:spLocks/>
              </p:cNvSpPr>
              <p:nvPr/>
            </p:nvSpPr>
            <p:spPr bwMode="auto">
              <a:xfrm>
                <a:off x="1804" y="2410"/>
                <a:ext cx="490" cy="266"/>
              </a:xfrm>
              <a:custGeom>
                <a:avLst/>
                <a:gdLst>
                  <a:gd name="T0" fmla="*/ 20 w 550"/>
                  <a:gd name="T1" fmla="*/ 16 h 343"/>
                  <a:gd name="T2" fmla="*/ 4 w 550"/>
                  <a:gd name="T3" fmla="*/ 16 h 343"/>
                  <a:gd name="T4" fmla="*/ 4 w 550"/>
                  <a:gd name="T5" fmla="*/ 15 h 343"/>
                  <a:gd name="T6" fmla="*/ 12 w 550"/>
                  <a:gd name="T7" fmla="*/ 13 h 343"/>
                  <a:gd name="T8" fmla="*/ 23 w 550"/>
                  <a:gd name="T9" fmla="*/ 12 h 343"/>
                  <a:gd name="T10" fmla="*/ 40 w 550"/>
                  <a:gd name="T11" fmla="*/ 10 h 343"/>
                  <a:gd name="T12" fmla="*/ 45 w 550"/>
                  <a:gd name="T13" fmla="*/ 7 h 343"/>
                  <a:gd name="T14" fmla="*/ 48 w 550"/>
                  <a:gd name="T15" fmla="*/ 6 h 343"/>
                  <a:gd name="T16" fmla="*/ 53 w 550"/>
                  <a:gd name="T17" fmla="*/ 4 h 343"/>
                  <a:gd name="T18" fmla="*/ 62 w 550"/>
                  <a:gd name="T19" fmla="*/ 2 h 343"/>
                  <a:gd name="T20" fmla="*/ 68 w 550"/>
                  <a:gd name="T21" fmla="*/ 4 h 343"/>
                  <a:gd name="T22" fmla="*/ 85 w 550"/>
                  <a:gd name="T23" fmla="*/ 5 h 343"/>
                  <a:gd name="T24" fmla="*/ 93 w 550"/>
                  <a:gd name="T25" fmla="*/ 5 h 343"/>
                  <a:gd name="T26" fmla="*/ 101 w 550"/>
                  <a:gd name="T27" fmla="*/ 5 h 343"/>
                  <a:gd name="T28" fmla="*/ 103 w 550"/>
                  <a:gd name="T29" fmla="*/ 4 h 343"/>
                  <a:gd name="T30" fmla="*/ 111 w 550"/>
                  <a:gd name="T31" fmla="*/ 2 h 343"/>
                  <a:gd name="T32" fmla="*/ 113 w 550"/>
                  <a:gd name="T33" fmla="*/ 2 h 343"/>
                  <a:gd name="T34" fmla="*/ 127 w 550"/>
                  <a:gd name="T35" fmla="*/ 0 h 343"/>
                  <a:gd name="T36" fmla="*/ 143 w 550"/>
                  <a:gd name="T37" fmla="*/ 2 h 343"/>
                  <a:gd name="T38" fmla="*/ 159 w 550"/>
                  <a:gd name="T39" fmla="*/ 2 h 343"/>
                  <a:gd name="T40" fmla="*/ 168 w 550"/>
                  <a:gd name="T41" fmla="*/ 4 h 343"/>
                  <a:gd name="T42" fmla="*/ 165 w 550"/>
                  <a:gd name="T43" fmla="*/ 6 h 343"/>
                  <a:gd name="T44" fmla="*/ 171 w 550"/>
                  <a:gd name="T45" fmla="*/ 9 h 343"/>
                  <a:gd name="T46" fmla="*/ 159 w 550"/>
                  <a:gd name="T47" fmla="*/ 12 h 343"/>
                  <a:gd name="T48" fmla="*/ 143 w 550"/>
                  <a:gd name="T49" fmla="*/ 16 h 343"/>
                  <a:gd name="T50" fmla="*/ 137 w 550"/>
                  <a:gd name="T51" fmla="*/ 16 h 343"/>
                  <a:gd name="T52" fmla="*/ 135 w 550"/>
                  <a:gd name="T53" fmla="*/ 19 h 343"/>
                  <a:gd name="T54" fmla="*/ 128 w 550"/>
                  <a:gd name="T55" fmla="*/ 18 h 343"/>
                  <a:gd name="T56" fmla="*/ 127 w 550"/>
                  <a:gd name="T57" fmla="*/ 16 h 343"/>
                  <a:gd name="T58" fmla="*/ 120 w 550"/>
                  <a:gd name="T59" fmla="*/ 13 h 343"/>
                  <a:gd name="T60" fmla="*/ 113 w 550"/>
                  <a:gd name="T61" fmla="*/ 15 h 343"/>
                  <a:gd name="T62" fmla="*/ 98 w 550"/>
                  <a:gd name="T63" fmla="*/ 16 h 343"/>
                  <a:gd name="T64" fmla="*/ 90 w 550"/>
                  <a:gd name="T65" fmla="*/ 16 h 343"/>
                  <a:gd name="T66" fmla="*/ 78 w 550"/>
                  <a:gd name="T67" fmla="*/ 17 h 343"/>
                  <a:gd name="T68" fmla="*/ 73 w 550"/>
                  <a:gd name="T69" fmla="*/ 20 h 343"/>
                  <a:gd name="T70" fmla="*/ 57 w 550"/>
                  <a:gd name="T71" fmla="*/ 22 h 343"/>
                  <a:gd name="T72" fmla="*/ 54 w 550"/>
                  <a:gd name="T73" fmla="*/ 26 h 343"/>
                  <a:gd name="T74" fmla="*/ 53 w 550"/>
                  <a:gd name="T75" fmla="*/ 26 h 343"/>
                  <a:gd name="T76" fmla="*/ 45 w 550"/>
                  <a:gd name="T77" fmla="*/ 26 h 343"/>
                  <a:gd name="T78" fmla="*/ 43 w 550"/>
                  <a:gd name="T79" fmla="*/ 26 h 343"/>
                  <a:gd name="T80" fmla="*/ 43 w 550"/>
                  <a:gd name="T81" fmla="*/ 23 h 343"/>
                  <a:gd name="T82" fmla="*/ 34 w 550"/>
                  <a:gd name="T83" fmla="*/ 22 h 343"/>
                  <a:gd name="T84" fmla="*/ 34 w 550"/>
                  <a:gd name="T85" fmla="*/ 20 h 343"/>
                  <a:gd name="T86" fmla="*/ 34 w 550"/>
                  <a:gd name="T87" fmla="*/ 17 h 343"/>
                  <a:gd name="T88" fmla="*/ 23 w 550"/>
                  <a:gd name="T89" fmla="*/ 15 h 3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0"/>
                  <a:gd name="T136" fmla="*/ 0 h 343"/>
                  <a:gd name="T137" fmla="*/ 550 w 550"/>
                  <a:gd name="T138" fmla="*/ 343 h 3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0" h="343">
                    <a:moveTo>
                      <a:pt x="71" y="183"/>
                    </a:moveTo>
                    <a:lnTo>
                      <a:pt x="63" y="183"/>
                    </a:lnTo>
                    <a:lnTo>
                      <a:pt x="63" y="191"/>
                    </a:lnTo>
                    <a:lnTo>
                      <a:pt x="48" y="191"/>
                    </a:lnTo>
                    <a:lnTo>
                      <a:pt x="24" y="19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8" y="183"/>
                    </a:lnTo>
                    <a:lnTo>
                      <a:pt x="16" y="183"/>
                    </a:lnTo>
                    <a:lnTo>
                      <a:pt x="32" y="183"/>
                    </a:lnTo>
                    <a:lnTo>
                      <a:pt x="40" y="175"/>
                    </a:lnTo>
                    <a:lnTo>
                      <a:pt x="48" y="175"/>
                    </a:lnTo>
                    <a:lnTo>
                      <a:pt x="63" y="167"/>
                    </a:lnTo>
                    <a:lnTo>
                      <a:pt x="71" y="151"/>
                    </a:lnTo>
                    <a:lnTo>
                      <a:pt x="79" y="143"/>
                    </a:lnTo>
                    <a:lnTo>
                      <a:pt x="95" y="143"/>
                    </a:lnTo>
                    <a:lnTo>
                      <a:pt x="127" y="127"/>
                    </a:lnTo>
                    <a:lnTo>
                      <a:pt x="135" y="120"/>
                    </a:lnTo>
                    <a:lnTo>
                      <a:pt x="135" y="112"/>
                    </a:lnTo>
                    <a:lnTo>
                      <a:pt x="143" y="96"/>
                    </a:lnTo>
                    <a:lnTo>
                      <a:pt x="143" y="88"/>
                    </a:lnTo>
                    <a:lnTo>
                      <a:pt x="143" y="80"/>
                    </a:lnTo>
                    <a:lnTo>
                      <a:pt x="151" y="80"/>
                    </a:lnTo>
                    <a:lnTo>
                      <a:pt x="159" y="64"/>
                    </a:lnTo>
                    <a:lnTo>
                      <a:pt x="159" y="56"/>
                    </a:lnTo>
                    <a:lnTo>
                      <a:pt x="167" y="48"/>
                    </a:lnTo>
                    <a:lnTo>
                      <a:pt x="175" y="48"/>
                    </a:lnTo>
                    <a:lnTo>
                      <a:pt x="191" y="40"/>
                    </a:lnTo>
                    <a:lnTo>
                      <a:pt x="199" y="32"/>
                    </a:lnTo>
                    <a:lnTo>
                      <a:pt x="199" y="24"/>
                    </a:lnTo>
                    <a:lnTo>
                      <a:pt x="207" y="32"/>
                    </a:lnTo>
                    <a:lnTo>
                      <a:pt x="215" y="56"/>
                    </a:lnTo>
                    <a:lnTo>
                      <a:pt x="231" y="72"/>
                    </a:lnTo>
                    <a:lnTo>
                      <a:pt x="255" y="72"/>
                    </a:lnTo>
                    <a:lnTo>
                      <a:pt x="271" y="72"/>
                    </a:lnTo>
                    <a:lnTo>
                      <a:pt x="279" y="72"/>
                    </a:lnTo>
                    <a:lnTo>
                      <a:pt x="287" y="72"/>
                    </a:lnTo>
                    <a:lnTo>
                      <a:pt x="295" y="72"/>
                    </a:lnTo>
                    <a:lnTo>
                      <a:pt x="303" y="72"/>
                    </a:lnTo>
                    <a:lnTo>
                      <a:pt x="311" y="72"/>
                    </a:lnTo>
                    <a:lnTo>
                      <a:pt x="319" y="72"/>
                    </a:lnTo>
                    <a:lnTo>
                      <a:pt x="319" y="64"/>
                    </a:lnTo>
                    <a:lnTo>
                      <a:pt x="319" y="56"/>
                    </a:lnTo>
                    <a:lnTo>
                      <a:pt x="327" y="56"/>
                    </a:lnTo>
                    <a:lnTo>
                      <a:pt x="335" y="48"/>
                    </a:lnTo>
                    <a:lnTo>
                      <a:pt x="343" y="40"/>
                    </a:lnTo>
                    <a:lnTo>
                      <a:pt x="351" y="24"/>
                    </a:lnTo>
                    <a:lnTo>
                      <a:pt x="351" y="8"/>
                    </a:lnTo>
                    <a:lnTo>
                      <a:pt x="351" y="0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83" y="8"/>
                    </a:lnTo>
                    <a:lnTo>
                      <a:pt x="399" y="0"/>
                    </a:lnTo>
                    <a:lnTo>
                      <a:pt x="422" y="0"/>
                    </a:lnTo>
                    <a:lnTo>
                      <a:pt x="446" y="8"/>
                    </a:lnTo>
                    <a:lnTo>
                      <a:pt x="454" y="8"/>
                    </a:lnTo>
                    <a:lnTo>
                      <a:pt x="470" y="16"/>
                    </a:lnTo>
                    <a:lnTo>
                      <a:pt x="494" y="32"/>
                    </a:lnTo>
                    <a:lnTo>
                      <a:pt x="502" y="32"/>
                    </a:lnTo>
                    <a:lnTo>
                      <a:pt x="518" y="40"/>
                    </a:lnTo>
                    <a:lnTo>
                      <a:pt x="534" y="40"/>
                    </a:lnTo>
                    <a:lnTo>
                      <a:pt x="534" y="48"/>
                    </a:lnTo>
                    <a:lnTo>
                      <a:pt x="534" y="56"/>
                    </a:lnTo>
                    <a:lnTo>
                      <a:pt x="526" y="72"/>
                    </a:lnTo>
                    <a:lnTo>
                      <a:pt x="526" y="80"/>
                    </a:lnTo>
                    <a:lnTo>
                      <a:pt x="526" y="88"/>
                    </a:lnTo>
                    <a:lnTo>
                      <a:pt x="534" y="96"/>
                    </a:lnTo>
                    <a:lnTo>
                      <a:pt x="542" y="112"/>
                    </a:lnTo>
                    <a:lnTo>
                      <a:pt x="550" y="120"/>
                    </a:lnTo>
                    <a:lnTo>
                      <a:pt x="534" y="127"/>
                    </a:lnTo>
                    <a:lnTo>
                      <a:pt x="502" y="151"/>
                    </a:lnTo>
                    <a:lnTo>
                      <a:pt x="470" y="167"/>
                    </a:lnTo>
                    <a:lnTo>
                      <a:pt x="462" y="183"/>
                    </a:lnTo>
                    <a:lnTo>
                      <a:pt x="454" y="191"/>
                    </a:lnTo>
                    <a:lnTo>
                      <a:pt x="454" y="199"/>
                    </a:lnTo>
                    <a:lnTo>
                      <a:pt x="446" y="207"/>
                    </a:lnTo>
                    <a:lnTo>
                      <a:pt x="438" y="207"/>
                    </a:lnTo>
                    <a:lnTo>
                      <a:pt x="438" y="215"/>
                    </a:lnTo>
                    <a:lnTo>
                      <a:pt x="438" y="223"/>
                    </a:lnTo>
                    <a:lnTo>
                      <a:pt x="430" y="239"/>
                    </a:lnTo>
                    <a:lnTo>
                      <a:pt x="422" y="239"/>
                    </a:lnTo>
                    <a:lnTo>
                      <a:pt x="414" y="239"/>
                    </a:lnTo>
                    <a:lnTo>
                      <a:pt x="407" y="231"/>
                    </a:lnTo>
                    <a:lnTo>
                      <a:pt x="407" y="223"/>
                    </a:lnTo>
                    <a:lnTo>
                      <a:pt x="407" y="215"/>
                    </a:lnTo>
                    <a:lnTo>
                      <a:pt x="399" y="199"/>
                    </a:lnTo>
                    <a:lnTo>
                      <a:pt x="391" y="183"/>
                    </a:lnTo>
                    <a:lnTo>
                      <a:pt x="383" y="183"/>
                    </a:lnTo>
                    <a:lnTo>
                      <a:pt x="383" y="175"/>
                    </a:lnTo>
                    <a:lnTo>
                      <a:pt x="375" y="183"/>
                    </a:lnTo>
                    <a:lnTo>
                      <a:pt x="367" y="183"/>
                    </a:lnTo>
                    <a:lnTo>
                      <a:pt x="359" y="183"/>
                    </a:lnTo>
                    <a:lnTo>
                      <a:pt x="343" y="183"/>
                    </a:lnTo>
                    <a:lnTo>
                      <a:pt x="327" y="183"/>
                    </a:lnTo>
                    <a:lnTo>
                      <a:pt x="311" y="191"/>
                    </a:lnTo>
                    <a:lnTo>
                      <a:pt x="303" y="191"/>
                    </a:lnTo>
                    <a:lnTo>
                      <a:pt x="295" y="183"/>
                    </a:lnTo>
                    <a:lnTo>
                      <a:pt x="287" y="191"/>
                    </a:lnTo>
                    <a:lnTo>
                      <a:pt x="263" y="207"/>
                    </a:lnTo>
                    <a:lnTo>
                      <a:pt x="247" y="215"/>
                    </a:lnTo>
                    <a:lnTo>
                      <a:pt x="247" y="223"/>
                    </a:lnTo>
                    <a:lnTo>
                      <a:pt x="239" y="239"/>
                    </a:lnTo>
                    <a:lnTo>
                      <a:pt x="231" y="247"/>
                    </a:lnTo>
                    <a:lnTo>
                      <a:pt x="231" y="255"/>
                    </a:lnTo>
                    <a:lnTo>
                      <a:pt x="215" y="271"/>
                    </a:lnTo>
                    <a:lnTo>
                      <a:pt x="191" y="279"/>
                    </a:lnTo>
                    <a:lnTo>
                      <a:pt x="183" y="287"/>
                    </a:lnTo>
                    <a:lnTo>
                      <a:pt x="183" y="303"/>
                    </a:lnTo>
                    <a:lnTo>
                      <a:pt x="175" y="311"/>
                    </a:lnTo>
                    <a:lnTo>
                      <a:pt x="175" y="319"/>
                    </a:lnTo>
                    <a:lnTo>
                      <a:pt x="175" y="327"/>
                    </a:lnTo>
                    <a:lnTo>
                      <a:pt x="175" y="335"/>
                    </a:lnTo>
                    <a:lnTo>
                      <a:pt x="167" y="343"/>
                    </a:lnTo>
                    <a:lnTo>
                      <a:pt x="159" y="343"/>
                    </a:lnTo>
                    <a:lnTo>
                      <a:pt x="151" y="335"/>
                    </a:lnTo>
                    <a:lnTo>
                      <a:pt x="143" y="327"/>
                    </a:lnTo>
                    <a:lnTo>
                      <a:pt x="135" y="327"/>
                    </a:lnTo>
                    <a:lnTo>
                      <a:pt x="127" y="327"/>
                    </a:lnTo>
                    <a:lnTo>
                      <a:pt x="135" y="327"/>
                    </a:lnTo>
                    <a:lnTo>
                      <a:pt x="143" y="319"/>
                    </a:lnTo>
                    <a:lnTo>
                      <a:pt x="143" y="303"/>
                    </a:lnTo>
                    <a:lnTo>
                      <a:pt x="135" y="295"/>
                    </a:lnTo>
                    <a:lnTo>
                      <a:pt x="127" y="287"/>
                    </a:lnTo>
                    <a:lnTo>
                      <a:pt x="119" y="287"/>
                    </a:lnTo>
                    <a:lnTo>
                      <a:pt x="111" y="287"/>
                    </a:lnTo>
                    <a:lnTo>
                      <a:pt x="103" y="279"/>
                    </a:lnTo>
                    <a:lnTo>
                      <a:pt x="103" y="271"/>
                    </a:lnTo>
                    <a:lnTo>
                      <a:pt x="111" y="263"/>
                    </a:lnTo>
                    <a:lnTo>
                      <a:pt x="119" y="247"/>
                    </a:lnTo>
                    <a:lnTo>
                      <a:pt x="119" y="231"/>
                    </a:lnTo>
                    <a:lnTo>
                      <a:pt x="111" y="215"/>
                    </a:lnTo>
                    <a:lnTo>
                      <a:pt x="95" y="199"/>
                    </a:lnTo>
                    <a:lnTo>
                      <a:pt x="79" y="183"/>
                    </a:lnTo>
                    <a:lnTo>
                      <a:pt x="71" y="18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Freeform 20"/>
              <p:cNvSpPr>
                <a:spLocks/>
              </p:cNvSpPr>
              <p:nvPr/>
            </p:nvSpPr>
            <p:spPr bwMode="auto">
              <a:xfrm>
                <a:off x="1804" y="2410"/>
                <a:ext cx="490" cy="266"/>
              </a:xfrm>
              <a:custGeom>
                <a:avLst/>
                <a:gdLst>
                  <a:gd name="T0" fmla="*/ 20 w 550"/>
                  <a:gd name="T1" fmla="*/ 16 h 343"/>
                  <a:gd name="T2" fmla="*/ 4 w 550"/>
                  <a:gd name="T3" fmla="*/ 16 h 343"/>
                  <a:gd name="T4" fmla="*/ 4 w 550"/>
                  <a:gd name="T5" fmla="*/ 15 h 343"/>
                  <a:gd name="T6" fmla="*/ 12 w 550"/>
                  <a:gd name="T7" fmla="*/ 13 h 343"/>
                  <a:gd name="T8" fmla="*/ 23 w 550"/>
                  <a:gd name="T9" fmla="*/ 12 h 343"/>
                  <a:gd name="T10" fmla="*/ 40 w 550"/>
                  <a:gd name="T11" fmla="*/ 10 h 343"/>
                  <a:gd name="T12" fmla="*/ 45 w 550"/>
                  <a:gd name="T13" fmla="*/ 7 h 343"/>
                  <a:gd name="T14" fmla="*/ 48 w 550"/>
                  <a:gd name="T15" fmla="*/ 6 h 343"/>
                  <a:gd name="T16" fmla="*/ 53 w 550"/>
                  <a:gd name="T17" fmla="*/ 4 h 343"/>
                  <a:gd name="T18" fmla="*/ 62 w 550"/>
                  <a:gd name="T19" fmla="*/ 2 h 343"/>
                  <a:gd name="T20" fmla="*/ 68 w 550"/>
                  <a:gd name="T21" fmla="*/ 4 h 343"/>
                  <a:gd name="T22" fmla="*/ 85 w 550"/>
                  <a:gd name="T23" fmla="*/ 5 h 343"/>
                  <a:gd name="T24" fmla="*/ 93 w 550"/>
                  <a:gd name="T25" fmla="*/ 5 h 343"/>
                  <a:gd name="T26" fmla="*/ 101 w 550"/>
                  <a:gd name="T27" fmla="*/ 5 h 343"/>
                  <a:gd name="T28" fmla="*/ 103 w 550"/>
                  <a:gd name="T29" fmla="*/ 4 h 343"/>
                  <a:gd name="T30" fmla="*/ 111 w 550"/>
                  <a:gd name="T31" fmla="*/ 2 h 343"/>
                  <a:gd name="T32" fmla="*/ 113 w 550"/>
                  <a:gd name="T33" fmla="*/ 2 h 343"/>
                  <a:gd name="T34" fmla="*/ 127 w 550"/>
                  <a:gd name="T35" fmla="*/ 0 h 343"/>
                  <a:gd name="T36" fmla="*/ 143 w 550"/>
                  <a:gd name="T37" fmla="*/ 2 h 343"/>
                  <a:gd name="T38" fmla="*/ 159 w 550"/>
                  <a:gd name="T39" fmla="*/ 2 h 343"/>
                  <a:gd name="T40" fmla="*/ 168 w 550"/>
                  <a:gd name="T41" fmla="*/ 4 h 343"/>
                  <a:gd name="T42" fmla="*/ 165 w 550"/>
                  <a:gd name="T43" fmla="*/ 6 h 343"/>
                  <a:gd name="T44" fmla="*/ 171 w 550"/>
                  <a:gd name="T45" fmla="*/ 9 h 343"/>
                  <a:gd name="T46" fmla="*/ 159 w 550"/>
                  <a:gd name="T47" fmla="*/ 12 h 343"/>
                  <a:gd name="T48" fmla="*/ 143 w 550"/>
                  <a:gd name="T49" fmla="*/ 16 h 343"/>
                  <a:gd name="T50" fmla="*/ 137 w 550"/>
                  <a:gd name="T51" fmla="*/ 16 h 343"/>
                  <a:gd name="T52" fmla="*/ 135 w 550"/>
                  <a:gd name="T53" fmla="*/ 19 h 343"/>
                  <a:gd name="T54" fmla="*/ 128 w 550"/>
                  <a:gd name="T55" fmla="*/ 18 h 343"/>
                  <a:gd name="T56" fmla="*/ 127 w 550"/>
                  <a:gd name="T57" fmla="*/ 16 h 343"/>
                  <a:gd name="T58" fmla="*/ 120 w 550"/>
                  <a:gd name="T59" fmla="*/ 13 h 343"/>
                  <a:gd name="T60" fmla="*/ 113 w 550"/>
                  <a:gd name="T61" fmla="*/ 15 h 343"/>
                  <a:gd name="T62" fmla="*/ 98 w 550"/>
                  <a:gd name="T63" fmla="*/ 16 h 343"/>
                  <a:gd name="T64" fmla="*/ 90 w 550"/>
                  <a:gd name="T65" fmla="*/ 16 h 343"/>
                  <a:gd name="T66" fmla="*/ 78 w 550"/>
                  <a:gd name="T67" fmla="*/ 17 h 343"/>
                  <a:gd name="T68" fmla="*/ 73 w 550"/>
                  <a:gd name="T69" fmla="*/ 20 h 343"/>
                  <a:gd name="T70" fmla="*/ 57 w 550"/>
                  <a:gd name="T71" fmla="*/ 22 h 343"/>
                  <a:gd name="T72" fmla="*/ 54 w 550"/>
                  <a:gd name="T73" fmla="*/ 26 h 343"/>
                  <a:gd name="T74" fmla="*/ 53 w 550"/>
                  <a:gd name="T75" fmla="*/ 26 h 343"/>
                  <a:gd name="T76" fmla="*/ 45 w 550"/>
                  <a:gd name="T77" fmla="*/ 26 h 343"/>
                  <a:gd name="T78" fmla="*/ 43 w 550"/>
                  <a:gd name="T79" fmla="*/ 26 h 343"/>
                  <a:gd name="T80" fmla="*/ 43 w 550"/>
                  <a:gd name="T81" fmla="*/ 23 h 343"/>
                  <a:gd name="T82" fmla="*/ 34 w 550"/>
                  <a:gd name="T83" fmla="*/ 22 h 343"/>
                  <a:gd name="T84" fmla="*/ 34 w 550"/>
                  <a:gd name="T85" fmla="*/ 20 h 343"/>
                  <a:gd name="T86" fmla="*/ 34 w 550"/>
                  <a:gd name="T87" fmla="*/ 17 h 343"/>
                  <a:gd name="T88" fmla="*/ 23 w 550"/>
                  <a:gd name="T89" fmla="*/ 15 h 3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0"/>
                  <a:gd name="T136" fmla="*/ 0 h 343"/>
                  <a:gd name="T137" fmla="*/ 550 w 550"/>
                  <a:gd name="T138" fmla="*/ 343 h 3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0" h="343">
                    <a:moveTo>
                      <a:pt x="71" y="183"/>
                    </a:moveTo>
                    <a:lnTo>
                      <a:pt x="63" y="183"/>
                    </a:lnTo>
                    <a:lnTo>
                      <a:pt x="63" y="191"/>
                    </a:lnTo>
                    <a:lnTo>
                      <a:pt x="48" y="191"/>
                    </a:lnTo>
                    <a:lnTo>
                      <a:pt x="24" y="19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8" y="183"/>
                    </a:lnTo>
                    <a:lnTo>
                      <a:pt x="16" y="183"/>
                    </a:lnTo>
                    <a:lnTo>
                      <a:pt x="32" y="183"/>
                    </a:lnTo>
                    <a:lnTo>
                      <a:pt x="40" y="175"/>
                    </a:lnTo>
                    <a:lnTo>
                      <a:pt x="48" y="175"/>
                    </a:lnTo>
                    <a:lnTo>
                      <a:pt x="63" y="167"/>
                    </a:lnTo>
                    <a:lnTo>
                      <a:pt x="71" y="151"/>
                    </a:lnTo>
                    <a:lnTo>
                      <a:pt x="79" y="143"/>
                    </a:lnTo>
                    <a:lnTo>
                      <a:pt x="95" y="143"/>
                    </a:lnTo>
                    <a:lnTo>
                      <a:pt x="127" y="127"/>
                    </a:lnTo>
                    <a:lnTo>
                      <a:pt x="135" y="120"/>
                    </a:lnTo>
                    <a:lnTo>
                      <a:pt x="135" y="112"/>
                    </a:lnTo>
                    <a:lnTo>
                      <a:pt x="143" y="96"/>
                    </a:lnTo>
                    <a:lnTo>
                      <a:pt x="143" y="88"/>
                    </a:lnTo>
                    <a:lnTo>
                      <a:pt x="143" y="80"/>
                    </a:lnTo>
                    <a:lnTo>
                      <a:pt x="151" y="80"/>
                    </a:lnTo>
                    <a:lnTo>
                      <a:pt x="159" y="64"/>
                    </a:lnTo>
                    <a:lnTo>
                      <a:pt x="159" y="56"/>
                    </a:lnTo>
                    <a:lnTo>
                      <a:pt x="167" y="48"/>
                    </a:lnTo>
                    <a:lnTo>
                      <a:pt x="175" y="48"/>
                    </a:lnTo>
                    <a:lnTo>
                      <a:pt x="191" y="40"/>
                    </a:lnTo>
                    <a:lnTo>
                      <a:pt x="199" y="32"/>
                    </a:lnTo>
                    <a:lnTo>
                      <a:pt x="199" y="24"/>
                    </a:lnTo>
                    <a:lnTo>
                      <a:pt x="207" y="32"/>
                    </a:lnTo>
                    <a:lnTo>
                      <a:pt x="215" y="56"/>
                    </a:lnTo>
                    <a:lnTo>
                      <a:pt x="231" y="72"/>
                    </a:lnTo>
                    <a:lnTo>
                      <a:pt x="255" y="72"/>
                    </a:lnTo>
                    <a:lnTo>
                      <a:pt x="271" y="72"/>
                    </a:lnTo>
                    <a:lnTo>
                      <a:pt x="279" y="72"/>
                    </a:lnTo>
                    <a:lnTo>
                      <a:pt x="287" y="72"/>
                    </a:lnTo>
                    <a:lnTo>
                      <a:pt x="295" y="72"/>
                    </a:lnTo>
                    <a:lnTo>
                      <a:pt x="303" y="72"/>
                    </a:lnTo>
                    <a:lnTo>
                      <a:pt x="311" y="72"/>
                    </a:lnTo>
                    <a:lnTo>
                      <a:pt x="319" y="72"/>
                    </a:lnTo>
                    <a:lnTo>
                      <a:pt x="319" y="64"/>
                    </a:lnTo>
                    <a:lnTo>
                      <a:pt x="319" y="56"/>
                    </a:lnTo>
                    <a:lnTo>
                      <a:pt x="327" y="56"/>
                    </a:lnTo>
                    <a:lnTo>
                      <a:pt x="335" y="48"/>
                    </a:lnTo>
                    <a:lnTo>
                      <a:pt x="343" y="40"/>
                    </a:lnTo>
                    <a:lnTo>
                      <a:pt x="351" y="24"/>
                    </a:lnTo>
                    <a:lnTo>
                      <a:pt x="351" y="8"/>
                    </a:lnTo>
                    <a:lnTo>
                      <a:pt x="351" y="0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83" y="8"/>
                    </a:lnTo>
                    <a:lnTo>
                      <a:pt x="399" y="0"/>
                    </a:lnTo>
                    <a:lnTo>
                      <a:pt x="422" y="0"/>
                    </a:lnTo>
                    <a:lnTo>
                      <a:pt x="446" y="8"/>
                    </a:lnTo>
                    <a:lnTo>
                      <a:pt x="454" y="8"/>
                    </a:lnTo>
                    <a:lnTo>
                      <a:pt x="470" y="16"/>
                    </a:lnTo>
                    <a:lnTo>
                      <a:pt x="494" y="32"/>
                    </a:lnTo>
                    <a:lnTo>
                      <a:pt x="502" y="32"/>
                    </a:lnTo>
                    <a:lnTo>
                      <a:pt x="518" y="40"/>
                    </a:lnTo>
                    <a:lnTo>
                      <a:pt x="534" y="40"/>
                    </a:lnTo>
                    <a:lnTo>
                      <a:pt x="534" y="48"/>
                    </a:lnTo>
                    <a:lnTo>
                      <a:pt x="534" y="56"/>
                    </a:lnTo>
                    <a:lnTo>
                      <a:pt x="526" y="72"/>
                    </a:lnTo>
                    <a:lnTo>
                      <a:pt x="526" y="80"/>
                    </a:lnTo>
                    <a:lnTo>
                      <a:pt x="526" y="88"/>
                    </a:lnTo>
                    <a:lnTo>
                      <a:pt x="534" y="96"/>
                    </a:lnTo>
                    <a:lnTo>
                      <a:pt x="542" y="112"/>
                    </a:lnTo>
                    <a:lnTo>
                      <a:pt x="550" y="120"/>
                    </a:lnTo>
                    <a:lnTo>
                      <a:pt x="534" y="127"/>
                    </a:lnTo>
                    <a:lnTo>
                      <a:pt x="502" y="151"/>
                    </a:lnTo>
                    <a:lnTo>
                      <a:pt x="470" y="167"/>
                    </a:lnTo>
                    <a:lnTo>
                      <a:pt x="462" y="183"/>
                    </a:lnTo>
                    <a:lnTo>
                      <a:pt x="454" y="191"/>
                    </a:lnTo>
                    <a:lnTo>
                      <a:pt x="454" y="199"/>
                    </a:lnTo>
                    <a:lnTo>
                      <a:pt x="446" y="207"/>
                    </a:lnTo>
                    <a:lnTo>
                      <a:pt x="438" y="207"/>
                    </a:lnTo>
                    <a:lnTo>
                      <a:pt x="438" y="215"/>
                    </a:lnTo>
                    <a:lnTo>
                      <a:pt x="438" y="223"/>
                    </a:lnTo>
                    <a:lnTo>
                      <a:pt x="430" y="239"/>
                    </a:lnTo>
                    <a:lnTo>
                      <a:pt x="422" y="239"/>
                    </a:lnTo>
                    <a:lnTo>
                      <a:pt x="414" y="239"/>
                    </a:lnTo>
                    <a:lnTo>
                      <a:pt x="407" y="231"/>
                    </a:lnTo>
                    <a:lnTo>
                      <a:pt x="407" y="223"/>
                    </a:lnTo>
                    <a:lnTo>
                      <a:pt x="407" y="215"/>
                    </a:lnTo>
                    <a:lnTo>
                      <a:pt x="399" y="199"/>
                    </a:lnTo>
                    <a:lnTo>
                      <a:pt x="391" y="183"/>
                    </a:lnTo>
                    <a:lnTo>
                      <a:pt x="383" y="183"/>
                    </a:lnTo>
                    <a:lnTo>
                      <a:pt x="383" y="175"/>
                    </a:lnTo>
                    <a:lnTo>
                      <a:pt x="375" y="183"/>
                    </a:lnTo>
                    <a:lnTo>
                      <a:pt x="367" y="183"/>
                    </a:lnTo>
                    <a:lnTo>
                      <a:pt x="359" y="183"/>
                    </a:lnTo>
                    <a:lnTo>
                      <a:pt x="343" y="183"/>
                    </a:lnTo>
                    <a:lnTo>
                      <a:pt x="327" y="183"/>
                    </a:lnTo>
                    <a:lnTo>
                      <a:pt x="311" y="191"/>
                    </a:lnTo>
                    <a:lnTo>
                      <a:pt x="303" y="191"/>
                    </a:lnTo>
                    <a:lnTo>
                      <a:pt x="295" y="183"/>
                    </a:lnTo>
                    <a:lnTo>
                      <a:pt x="287" y="191"/>
                    </a:lnTo>
                    <a:lnTo>
                      <a:pt x="263" y="207"/>
                    </a:lnTo>
                    <a:lnTo>
                      <a:pt x="247" y="215"/>
                    </a:lnTo>
                    <a:lnTo>
                      <a:pt x="247" y="223"/>
                    </a:lnTo>
                    <a:lnTo>
                      <a:pt x="239" y="239"/>
                    </a:lnTo>
                    <a:lnTo>
                      <a:pt x="231" y="247"/>
                    </a:lnTo>
                    <a:lnTo>
                      <a:pt x="231" y="255"/>
                    </a:lnTo>
                    <a:lnTo>
                      <a:pt x="215" y="271"/>
                    </a:lnTo>
                    <a:lnTo>
                      <a:pt x="191" y="279"/>
                    </a:lnTo>
                    <a:lnTo>
                      <a:pt x="183" y="287"/>
                    </a:lnTo>
                    <a:lnTo>
                      <a:pt x="183" y="303"/>
                    </a:lnTo>
                    <a:lnTo>
                      <a:pt x="175" y="311"/>
                    </a:lnTo>
                    <a:lnTo>
                      <a:pt x="175" y="319"/>
                    </a:lnTo>
                    <a:lnTo>
                      <a:pt x="175" y="327"/>
                    </a:lnTo>
                    <a:lnTo>
                      <a:pt x="175" y="335"/>
                    </a:lnTo>
                    <a:lnTo>
                      <a:pt x="167" y="343"/>
                    </a:lnTo>
                    <a:lnTo>
                      <a:pt x="159" y="343"/>
                    </a:lnTo>
                    <a:lnTo>
                      <a:pt x="151" y="335"/>
                    </a:lnTo>
                    <a:lnTo>
                      <a:pt x="143" y="327"/>
                    </a:lnTo>
                    <a:lnTo>
                      <a:pt x="135" y="327"/>
                    </a:lnTo>
                    <a:lnTo>
                      <a:pt x="127" y="327"/>
                    </a:lnTo>
                    <a:lnTo>
                      <a:pt x="135" y="327"/>
                    </a:lnTo>
                    <a:lnTo>
                      <a:pt x="143" y="319"/>
                    </a:lnTo>
                    <a:lnTo>
                      <a:pt x="143" y="303"/>
                    </a:lnTo>
                    <a:lnTo>
                      <a:pt x="135" y="295"/>
                    </a:lnTo>
                    <a:lnTo>
                      <a:pt x="127" y="287"/>
                    </a:lnTo>
                    <a:lnTo>
                      <a:pt x="119" y="287"/>
                    </a:lnTo>
                    <a:lnTo>
                      <a:pt x="111" y="287"/>
                    </a:lnTo>
                    <a:lnTo>
                      <a:pt x="103" y="279"/>
                    </a:lnTo>
                    <a:lnTo>
                      <a:pt x="103" y="271"/>
                    </a:lnTo>
                    <a:lnTo>
                      <a:pt x="111" y="263"/>
                    </a:lnTo>
                    <a:lnTo>
                      <a:pt x="119" y="247"/>
                    </a:lnTo>
                    <a:lnTo>
                      <a:pt x="119" y="231"/>
                    </a:lnTo>
                    <a:lnTo>
                      <a:pt x="111" y="215"/>
                    </a:lnTo>
                    <a:lnTo>
                      <a:pt x="95" y="199"/>
                    </a:lnTo>
                    <a:lnTo>
                      <a:pt x="79" y="183"/>
                    </a:lnTo>
                    <a:lnTo>
                      <a:pt x="71" y="183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21"/>
              <p:cNvSpPr>
                <a:spLocks/>
              </p:cNvSpPr>
              <p:nvPr/>
            </p:nvSpPr>
            <p:spPr bwMode="auto">
              <a:xfrm>
                <a:off x="1335" y="2268"/>
                <a:ext cx="64" cy="93"/>
              </a:xfrm>
              <a:custGeom>
                <a:avLst/>
                <a:gdLst>
                  <a:gd name="T0" fmla="*/ 0 w 72"/>
                  <a:gd name="T1" fmla="*/ 9 h 120"/>
                  <a:gd name="T2" fmla="*/ 0 w 72"/>
                  <a:gd name="T3" fmla="*/ 8 h 120"/>
                  <a:gd name="T4" fmla="*/ 4 w 72"/>
                  <a:gd name="T5" fmla="*/ 7 h 120"/>
                  <a:gd name="T6" fmla="*/ 4 w 72"/>
                  <a:gd name="T7" fmla="*/ 6 h 120"/>
                  <a:gd name="T8" fmla="*/ 8 w 72"/>
                  <a:gd name="T9" fmla="*/ 4 h 120"/>
                  <a:gd name="T10" fmla="*/ 10 w 72"/>
                  <a:gd name="T11" fmla="*/ 3 h 120"/>
                  <a:gd name="T12" fmla="*/ 12 w 72"/>
                  <a:gd name="T13" fmla="*/ 2 h 120"/>
                  <a:gd name="T14" fmla="*/ 15 w 72"/>
                  <a:gd name="T15" fmla="*/ 2 h 120"/>
                  <a:gd name="T16" fmla="*/ 18 w 72"/>
                  <a:gd name="T17" fmla="*/ 0 h 120"/>
                  <a:gd name="T18" fmla="*/ 22 w 72"/>
                  <a:gd name="T19" fmla="*/ 0 h 120"/>
                  <a:gd name="T20" fmla="*/ 22 w 72"/>
                  <a:gd name="T21" fmla="*/ 2 h 120"/>
                  <a:gd name="T22" fmla="*/ 22 w 72"/>
                  <a:gd name="T23" fmla="*/ 2 h 120"/>
                  <a:gd name="T24" fmla="*/ 20 w 72"/>
                  <a:gd name="T25" fmla="*/ 4 h 120"/>
                  <a:gd name="T26" fmla="*/ 18 w 72"/>
                  <a:gd name="T27" fmla="*/ 4 h 120"/>
                  <a:gd name="T28" fmla="*/ 18 w 72"/>
                  <a:gd name="T29" fmla="*/ 5 h 120"/>
                  <a:gd name="T30" fmla="*/ 18 w 72"/>
                  <a:gd name="T31" fmla="*/ 6 h 120"/>
                  <a:gd name="T32" fmla="*/ 12 w 72"/>
                  <a:gd name="T33" fmla="*/ 7 h 120"/>
                  <a:gd name="T34" fmla="*/ 8 w 72"/>
                  <a:gd name="T35" fmla="*/ 9 h 120"/>
                  <a:gd name="T36" fmla="*/ 4 w 72"/>
                  <a:gd name="T37" fmla="*/ 9 h 120"/>
                  <a:gd name="T38" fmla="*/ 0 w 72"/>
                  <a:gd name="T39" fmla="*/ 9 h 120"/>
                  <a:gd name="T40" fmla="*/ 0 w 72"/>
                  <a:gd name="T41" fmla="*/ 9 h 120"/>
                  <a:gd name="T42" fmla="*/ 0 w 72"/>
                  <a:gd name="T43" fmla="*/ 8 h 120"/>
                  <a:gd name="T44" fmla="*/ 0 w 72"/>
                  <a:gd name="T45" fmla="*/ 9 h 1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"/>
                  <a:gd name="T70" fmla="*/ 0 h 120"/>
                  <a:gd name="T71" fmla="*/ 72 w 72"/>
                  <a:gd name="T72" fmla="*/ 120 h 1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" h="120">
                    <a:moveTo>
                      <a:pt x="0" y="112"/>
                    </a:moveTo>
                    <a:lnTo>
                      <a:pt x="0" y="104"/>
                    </a:lnTo>
                    <a:lnTo>
                      <a:pt x="8" y="96"/>
                    </a:lnTo>
                    <a:lnTo>
                      <a:pt x="16" y="80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56" y="80"/>
                    </a:lnTo>
                    <a:lnTo>
                      <a:pt x="40" y="96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Freeform 22"/>
              <p:cNvSpPr>
                <a:spLocks/>
              </p:cNvSpPr>
              <p:nvPr/>
            </p:nvSpPr>
            <p:spPr bwMode="auto">
              <a:xfrm>
                <a:off x="1335" y="2268"/>
                <a:ext cx="64" cy="93"/>
              </a:xfrm>
              <a:custGeom>
                <a:avLst/>
                <a:gdLst>
                  <a:gd name="T0" fmla="*/ 0 w 72"/>
                  <a:gd name="T1" fmla="*/ 9 h 120"/>
                  <a:gd name="T2" fmla="*/ 0 w 72"/>
                  <a:gd name="T3" fmla="*/ 8 h 120"/>
                  <a:gd name="T4" fmla="*/ 4 w 72"/>
                  <a:gd name="T5" fmla="*/ 7 h 120"/>
                  <a:gd name="T6" fmla="*/ 4 w 72"/>
                  <a:gd name="T7" fmla="*/ 6 h 120"/>
                  <a:gd name="T8" fmla="*/ 8 w 72"/>
                  <a:gd name="T9" fmla="*/ 4 h 120"/>
                  <a:gd name="T10" fmla="*/ 10 w 72"/>
                  <a:gd name="T11" fmla="*/ 3 h 120"/>
                  <a:gd name="T12" fmla="*/ 12 w 72"/>
                  <a:gd name="T13" fmla="*/ 2 h 120"/>
                  <a:gd name="T14" fmla="*/ 15 w 72"/>
                  <a:gd name="T15" fmla="*/ 2 h 120"/>
                  <a:gd name="T16" fmla="*/ 18 w 72"/>
                  <a:gd name="T17" fmla="*/ 0 h 120"/>
                  <a:gd name="T18" fmla="*/ 22 w 72"/>
                  <a:gd name="T19" fmla="*/ 0 h 120"/>
                  <a:gd name="T20" fmla="*/ 22 w 72"/>
                  <a:gd name="T21" fmla="*/ 2 h 120"/>
                  <a:gd name="T22" fmla="*/ 22 w 72"/>
                  <a:gd name="T23" fmla="*/ 2 h 120"/>
                  <a:gd name="T24" fmla="*/ 20 w 72"/>
                  <a:gd name="T25" fmla="*/ 4 h 120"/>
                  <a:gd name="T26" fmla="*/ 18 w 72"/>
                  <a:gd name="T27" fmla="*/ 4 h 120"/>
                  <a:gd name="T28" fmla="*/ 18 w 72"/>
                  <a:gd name="T29" fmla="*/ 5 h 120"/>
                  <a:gd name="T30" fmla="*/ 18 w 72"/>
                  <a:gd name="T31" fmla="*/ 6 h 120"/>
                  <a:gd name="T32" fmla="*/ 12 w 72"/>
                  <a:gd name="T33" fmla="*/ 7 h 120"/>
                  <a:gd name="T34" fmla="*/ 8 w 72"/>
                  <a:gd name="T35" fmla="*/ 9 h 120"/>
                  <a:gd name="T36" fmla="*/ 4 w 72"/>
                  <a:gd name="T37" fmla="*/ 9 h 120"/>
                  <a:gd name="T38" fmla="*/ 0 w 72"/>
                  <a:gd name="T39" fmla="*/ 9 h 120"/>
                  <a:gd name="T40" fmla="*/ 0 w 72"/>
                  <a:gd name="T41" fmla="*/ 9 h 120"/>
                  <a:gd name="T42" fmla="*/ 0 w 72"/>
                  <a:gd name="T43" fmla="*/ 8 h 1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20"/>
                  <a:gd name="T68" fmla="*/ 72 w 72"/>
                  <a:gd name="T69" fmla="*/ 120 h 1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20">
                    <a:moveTo>
                      <a:pt x="0" y="112"/>
                    </a:moveTo>
                    <a:lnTo>
                      <a:pt x="0" y="104"/>
                    </a:lnTo>
                    <a:lnTo>
                      <a:pt x="8" y="96"/>
                    </a:lnTo>
                    <a:lnTo>
                      <a:pt x="16" y="80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56" y="80"/>
                    </a:lnTo>
                    <a:lnTo>
                      <a:pt x="40" y="96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0" y="120"/>
                    </a:lnTo>
                    <a:lnTo>
                      <a:pt x="0" y="112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Freeform 23"/>
              <p:cNvSpPr>
                <a:spLocks/>
              </p:cNvSpPr>
              <p:nvPr/>
            </p:nvSpPr>
            <p:spPr bwMode="auto">
              <a:xfrm>
                <a:off x="1626" y="1816"/>
                <a:ext cx="1777" cy="779"/>
              </a:xfrm>
              <a:custGeom>
                <a:avLst/>
                <a:gdLst>
                  <a:gd name="T0" fmla="*/ 482 w 1995"/>
                  <a:gd name="T1" fmla="*/ 9 h 1006"/>
                  <a:gd name="T2" fmla="*/ 444 w 1995"/>
                  <a:gd name="T3" fmla="*/ 13 h 1006"/>
                  <a:gd name="T4" fmla="*/ 412 w 1995"/>
                  <a:gd name="T5" fmla="*/ 19 h 1006"/>
                  <a:gd name="T6" fmla="*/ 391 w 1995"/>
                  <a:gd name="T7" fmla="*/ 16 h 1006"/>
                  <a:gd name="T8" fmla="*/ 399 w 1995"/>
                  <a:gd name="T9" fmla="*/ 10 h 1006"/>
                  <a:gd name="T10" fmla="*/ 413 w 1995"/>
                  <a:gd name="T11" fmla="*/ 5 h 1006"/>
                  <a:gd name="T12" fmla="*/ 384 w 1995"/>
                  <a:gd name="T13" fmla="*/ 9 h 1006"/>
                  <a:gd name="T14" fmla="*/ 379 w 1995"/>
                  <a:gd name="T15" fmla="*/ 16 h 1006"/>
                  <a:gd name="T16" fmla="*/ 356 w 1995"/>
                  <a:gd name="T17" fmla="*/ 26 h 1006"/>
                  <a:gd name="T18" fmla="*/ 331 w 1995"/>
                  <a:gd name="T19" fmla="*/ 30 h 1006"/>
                  <a:gd name="T20" fmla="*/ 333 w 1995"/>
                  <a:gd name="T21" fmla="*/ 34 h 1006"/>
                  <a:gd name="T22" fmla="*/ 314 w 1995"/>
                  <a:gd name="T23" fmla="*/ 38 h 1006"/>
                  <a:gd name="T24" fmla="*/ 286 w 1995"/>
                  <a:gd name="T25" fmla="*/ 39 h 1006"/>
                  <a:gd name="T26" fmla="*/ 267 w 1995"/>
                  <a:gd name="T27" fmla="*/ 36 h 1006"/>
                  <a:gd name="T28" fmla="*/ 249 w 1995"/>
                  <a:gd name="T29" fmla="*/ 36 h 1006"/>
                  <a:gd name="T30" fmla="*/ 203 w 1995"/>
                  <a:gd name="T31" fmla="*/ 38 h 1006"/>
                  <a:gd name="T32" fmla="*/ 176 w 1995"/>
                  <a:gd name="T33" fmla="*/ 36 h 1006"/>
                  <a:gd name="T34" fmla="*/ 149 w 1995"/>
                  <a:gd name="T35" fmla="*/ 36 h 1006"/>
                  <a:gd name="T36" fmla="*/ 120 w 1995"/>
                  <a:gd name="T37" fmla="*/ 38 h 1006"/>
                  <a:gd name="T38" fmla="*/ 75 w 1995"/>
                  <a:gd name="T39" fmla="*/ 46 h 1006"/>
                  <a:gd name="T40" fmla="*/ 40 w 1995"/>
                  <a:gd name="T41" fmla="*/ 51 h 1006"/>
                  <a:gd name="T42" fmla="*/ 27 w 1995"/>
                  <a:gd name="T43" fmla="*/ 53 h 1006"/>
                  <a:gd name="T44" fmla="*/ 10 w 1995"/>
                  <a:gd name="T45" fmla="*/ 54 h 1006"/>
                  <a:gd name="T46" fmla="*/ 4 w 1995"/>
                  <a:gd name="T47" fmla="*/ 59 h 1006"/>
                  <a:gd name="T48" fmla="*/ 23 w 1995"/>
                  <a:gd name="T49" fmla="*/ 60 h 1006"/>
                  <a:gd name="T50" fmla="*/ 33 w 1995"/>
                  <a:gd name="T51" fmla="*/ 61 h 1006"/>
                  <a:gd name="T52" fmla="*/ 62 w 1995"/>
                  <a:gd name="T53" fmla="*/ 62 h 1006"/>
                  <a:gd name="T54" fmla="*/ 83 w 1995"/>
                  <a:gd name="T55" fmla="*/ 65 h 1006"/>
                  <a:gd name="T56" fmla="*/ 83 w 1995"/>
                  <a:gd name="T57" fmla="*/ 62 h 1006"/>
                  <a:gd name="T58" fmla="*/ 102 w 1995"/>
                  <a:gd name="T59" fmla="*/ 59 h 1006"/>
                  <a:gd name="T60" fmla="*/ 131 w 1995"/>
                  <a:gd name="T61" fmla="*/ 58 h 1006"/>
                  <a:gd name="T62" fmla="*/ 208 w 1995"/>
                  <a:gd name="T63" fmla="*/ 54 h 1006"/>
                  <a:gd name="T64" fmla="*/ 250 w 1995"/>
                  <a:gd name="T65" fmla="*/ 54 h 1006"/>
                  <a:gd name="T66" fmla="*/ 286 w 1995"/>
                  <a:gd name="T67" fmla="*/ 54 h 1006"/>
                  <a:gd name="T68" fmla="*/ 261 w 1995"/>
                  <a:gd name="T69" fmla="*/ 60 h 1006"/>
                  <a:gd name="T70" fmla="*/ 261 w 1995"/>
                  <a:gd name="T71" fmla="*/ 67 h 1006"/>
                  <a:gd name="T72" fmla="*/ 271 w 1995"/>
                  <a:gd name="T73" fmla="*/ 70 h 1006"/>
                  <a:gd name="T74" fmla="*/ 300 w 1995"/>
                  <a:gd name="T75" fmla="*/ 78 h 1006"/>
                  <a:gd name="T76" fmla="*/ 326 w 1995"/>
                  <a:gd name="T77" fmla="*/ 69 h 1006"/>
                  <a:gd name="T78" fmla="*/ 354 w 1995"/>
                  <a:gd name="T79" fmla="*/ 65 h 1006"/>
                  <a:gd name="T80" fmla="*/ 372 w 1995"/>
                  <a:gd name="T81" fmla="*/ 62 h 1006"/>
                  <a:gd name="T82" fmla="*/ 354 w 1995"/>
                  <a:gd name="T83" fmla="*/ 57 h 1006"/>
                  <a:gd name="T84" fmla="*/ 387 w 1995"/>
                  <a:gd name="T85" fmla="*/ 53 h 1006"/>
                  <a:gd name="T86" fmla="*/ 399 w 1995"/>
                  <a:gd name="T87" fmla="*/ 57 h 1006"/>
                  <a:gd name="T88" fmla="*/ 394 w 1995"/>
                  <a:gd name="T89" fmla="*/ 59 h 1006"/>
                  <a:gd name="T90" fmla="*/ 446 w 1995"/>
                  <a:gd name="T91" fmla="*/ 59 h 1006"/>
                  <a:gd name="T92" fmla="*/ 476 w 1995"/>
                  <a:gd name="T93" fmla="*/ 53 h 1006"/>
                  <a:gd name="T94" fmla="*/ 495 w 1995"/>
                  <a:gd name="T95" fmla="*/ 53 h 1006"/>
                  <a:gd name="T96" fmla="*/ 491 w 1995"/>
                  <a:gd name="T97" fmla="*/ 60 h 1006"/>
                  <a:gd name="T98" fmla="*/ 509 w 1995"/>
                  <a:gd name="T99" fmla="*/ 57 h 1006"/>
                  <a:gd name="T100" fmla="*/ 509 w 1995"/>
                  <a:gd name="T101" fmla="*/ 53 h 1006"/>
                  <a:gd name="T102" fmla="*/ 534 w 1995"/>
                  <a:gd name="T103" fmla="*/ 47 h 1006"/>
                  <a:gd name="T104" fmla="*/ 547 w 1995"/>
                  <a:gd name="T105" fmla="*/ 50 h 1006"/>
                  <a:gd name="T106" fmla="*/ 544 w 1995"/>
                  <a:gd name="T107" fmla="*/ 44 h 1006"/>
                  <a:gd name="T108" fmla="*/ 572 w 1995"/>
                  <a:gd name="T109" fmla="*/ 42 h 1006"/>
                  <a:gd name="T110" fmla="*/ 562 w 1995"/>
                  <a:gd name="T111" fmla="*/ 49 h 1006"/>
                  <a:gd name="T112" fmla="*/ 556 w 1995"/>
                  <a:gd name="T113" fmla="*/ 54 h 1006"/>
                  <a:gd name="T114" fmla="*/ 590 w 1995"/>
                  <a:gd name="T115" fmla="*/ 49 h 1006"/>
                  <a:gd name="T116" fmla="*/ 594 w 1995"/>
                  <a:gd name="T117" fmla="*/ 44 h 1006"/>
                  <a:gd name="T118" fmla="*/ 617 w 1995"/>
                  <a:gd name="T119" fmla="*/ 39 h 1006"/>
                  <a:gd name="T120" fmla="*/ 605 w 1995"/>
                  <a:gd name="T121" fmla="*/ 36 h 1006"/>
                  <a:gd name="T122" fmla="*/ 613 w 1995"/>
                  <a:gd name="T123" fmla="*/ 20 h 10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5"/>
                  <a:gd name="T187" fmla="*/ 0 h 1006"/>
                  <a:gd name="T188" fmla="*/ 1995 w 1995"/>
                  <a:gd name="T189" fmla="*/ 1006 h 10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5" h="1006">
                    <a:moveTo>
                      <a:pt x="1604" y="0"/>
                    </a:moveTo>
                    <a:lnTo>
                      <a:pt x="1588" y="40"/>
                    </a:lnTo>
                    <a:lnTo>
                      <a:pt x="1572" y="56"/>
                    </a:lnTo>
                    <a:lnTo>
                      <a:pt x="1564" y="72"/>
                    </a:lnTo>
                    <a:lnTo>
                      <a:pt x="1548" y="96"/>
                    </a:lnTo>
                    <a:lnTo>
                      <a:pt x="1532" y="120"/>
                    </a:lnTo>
                    <a:lnTo>
                      <a:pt x="1524" y="128"/>
                    </a:lnTo>
                    <a:lnTo>
                      <a:pt x="1508" y="144"/>
                    </a:lnTo>
                    <a:lnTo>
                      <a:pt x="1492" y="152"/>
                    </a:lnTo>
                    <a:lnTo>
                      <a:pt x="1460" y="152"/>
                    </a:lnTo>
                    <a:lnTo>
                      <a:pt x="1436" y="160"/>
                    </a:lnTo>
                    <a:lnTo>
                      <a:pt x="1412" y="176"/>
                    </a:lnTo>
                    <a:lnTo>
                      <a:pt x="1380" y="192"/>
                    </a:lnTo>
                    <a:lnTo>
                      <a:pt x="1348" y="200"/>
                    </a:lnTo>
                    <a:lnTo>
                      <a:pt x="1332" y="200"/>
                    </a:lnTo>
                    <a:lnTo>
                      <a:pt x="1332" y="208"/>
                    </a:lnTo>
                    <a:lnTo>
                      <a:pt x="1325" y="232"/>
                    </a:lnTo>
                    <a:lnTo>
                      <a:pt x="1309" y="248"/>
                    </a:lnTo>
                    <a:lnTo>
                      <a:pt x="1293" y="248"/>
                    </a:lnTo>
                    <a:lnTo>
                      <a:pt x="1285" y="240"/>
                    </a:lnTo>
                    <a:lnTo>
                      <a:pt x="1277" y="240"/>
                    </a:lnTo>
                    <a:lnTo>
                      <a:pt x="1261" y="224"/>
                    </a:lnTo>
                    <a:lnTo>
                      <a:pt x="1245" y="216"/>
                    </a:lnTo>
                    <a:lnTo>
                      <a:pt x="1245" y="208"/>
                    </a:lnTo>
                    <a:lnTo>
                      <a:pt x="1253" y="200"/>
                    </a:lnTo>
                    <a:lnTo>
                      <a:pt x="1253" y="176"/>
                    </a:lnTo>
                    <a:lnTo>
                      <a:pt x="1253" y="152"/>
                    </a:lnTo>
                    <a:lnTo>
                      <a:pt x="1253" y="144"/>
                    </a:lnTo>
                    <a:lnTo>
                      <a:pt x="1253" y="136"/>
                    </a:lnTo>
                    <a:lnTo>
                      <a:pt x="1269" y="128"/>
                    </a:lnTo>
                    <a:lnTo>
                      <a:pt x="1285" y="112"/>
                    </a:lnTo>
                    <a:lnTo>
                      <a:pt x="1301" y="104"/>
                    </a:lnTo>
                    <a:lnTo>
                      <a:pt x="1309" y="88"/>
                    </a:lnTo>
                    <a:lnTo>
                      <a:pt x="1325" y="80"/>
                    </a:lnTo>
                    <a:lnTo>
                      <a:pt x="1325" y="72"/>
                    </a:lnTo>
                    <a:lnTo>
                      <a:pt x="1317" y="64"/>
                    </a:lnTo>
                    <a:lnTo>
                      <a:pt x="1301" y="56"/>
                    </a:lnTo>
                    <a:lnTo>
                      <a:pt x="1293" y="64"/>
                    </a:lnTo>
                    <a:lnTo>
                      <a:pt x="1269" y="72"/>
                    </a:lnTo>
                    <a:lnTo>
                      <a:pt x="1245" y="80"/>
                    </a:lnTo>
                    <a:lnTo>
                      <a:pt x="1229" y="88"/>
                    </a:lnTo>
                    <a:lnTo>
                      <a:pt x="1221" y="112"/>
                    </a:lnTo>
                    <a:lnTo>
                      <a:pt x="1221" y="128"/>
                    </a:lnTo>
                    <a:lnTo>
                      <a:pt x="1213" y="136"/>
                    </a:lnTo>
                    <a:lnTo>
                      <a:pt x="1205" y="152"/>
                    </a:lnTo>
                    <a:lnTo>
                      <a:pt x="1197" y="168"/>
                    </a:lnTo>
                    <a:lnTo>
                      <a:pt x="1197" y="184"/>
                    </a:lnTo>
                    <a:lnTo>
                      <a:pt x="1205" y="208"/>
                    </a:lnTo>
                    <a:lnTo>
                      <a:pt x="1205" y="232"/>
                    </a:lnTo>
                    <a:lnTo>
                      <a:pt x="1205" y="248"/>
                    </a:lnTo>
                    <a:lnTo>
                      <a:pt x="1189" y="280"/>
                    </a:lnTo>
                    <a:lnTo>
                      <a:pt x="1165" y="304"/>
                    </a:lnTo>
                    <a:lnTo>
                      <a:pt x="1149" y="328"/>
                    </a:lnTo>
                    <a:lnTo>
                      <a:pt x="1133" y="336"/>
                    </a:lnTo>
                    <a:lnTo>
                      <a:pt x="1117" y="344"/>
                    </a:lnTo>
                    <a:lnTo>
                      <a:pt x="1109" y="344"/>
                    </a:lnTo>
                    <a:lnTo>
                      <a:pt x="1109" y="352"/>
                    </a:lnTo>
                    <a:lnTo>
                      <a:pt x="1101" y="352"/>
                    </a:lnTo>
                    <a:lnTo>
                      <a:pt x="1077" y="375"/>
                    </a:lnTo>
                    <a:lnTo>
                      <a:pt x="1053" y="391"/>
                    </a:lnTo>
                    <a:lnTo>
                      <a:pt x="1037" y="407"/>
                    </a:lnTo>
                    <a:lnTo>
                      <a:pt x="1029" y="415"/>
                    </a:lnTo>
                    <a:lnTo>
                      <a:pt x="1037" y="423"/>
                    </a:lnTo>
                    <a:lnTo>
                      <a:pt x="1053" y="431"/>
                    </a:lnTo>
                    <a:lnTo>
                      <a:pt x="1061" y="431"/>
                    </a:lnTo>
                    <a:lnTo>
                      <a:pt x="1061" y="439"/>
                    </a:lnTo>
                    <a:lnTo>
                      <a:pt x="1053" y="447"/>
                    </a:lnTo>
                    <a:lnTo>
                      <a:pt x="1037" y="463"/>
                    </a:lnTo>
                    <a:lnTo>
                      <a:pt x="1021" y="463"/>
                    </a:lnTo>
                    <a:lnTo>
                      <a:pt x="1013" y="463"/>
                    </a:lnTo>
                    <a:lnTo>
                      <a:pt x="1013" y="471"/>
                    </a:lnTo>
                    <a:lnTo>
                      <a:pt x="997" y="487"/>
                    </a:lnTo>
                    <a:lnTo>
                      <a:pt x="973" y="503"/>
                    </a:lnTo>
                    <a:lnTo>
                      <a:pt x="958" y="511"/>
                    </a:lnTo>
                    <a:lnTo>
                      <a:pt x="950" y="511"/>
                    </a:lnTo>
                    <a:lnTo>
                      <a:pt x="942" y="511"/>
                    </a:lnTo>
                    <a:lnTo>
                      <a:pt x="926" y="503"/>
                    </a:lnTo>
                    <a:lnTo>
                      <a:pt x="910" y="495"/>
                    </a:lnTo>
                    <a:lnTo>
                      <a:pt x="894" y="479"/>
                    </a:lnTo>
                    <a:lnTo>
                      <a:pt x="886" y="463"/>
                    </a:lnTo>
                    <a:lnTo>
                      <a:pt x="870" y="455"/>
                    </a:lnTo>
                    <a:lnTo>
                      <a:pt x="870" y="447"/>
                    </a:lnTo>
                    <a:lnTo>
                      <a:pt x="870" y="455"/>
                    </a:lnTo>
                    <a:lnTo>
                      <a:pt x="846" y="455"/>
                    </a:lnTo>
                    <a:lnTo>
                      <a:pt x="830" y="463"/>
                    </a:lnTo>
                    <a:lnTo>
                      <a:pt x="822" y="463"/>
                    </a:lnTo>
                    <a:lnTo>
                      <a:pt x="814" y="455"/>
                    </a:lnTo>
                    <a:lnTo>
                      <a:pt x="806" y="455"/>
                    </a:lnTo>
                    <a:lnTo>
                      <a:pt x="806" y="463"/>
                    </a:lnTo>
                    <a:lnTo>
                      <a:pt x="790" y="463"/>
                    </a:lnTo>
                    <a:lnTo>
                      <a:pt x="766" y="455"/>
                    </a:lnTo>
                    <a:lnTo>
                      <a:pt x="750" y="455"/>
                    </a:lnTo>
                    <a:lnTo>
                      <a:pt x="734" y="463"/>
                    </a:lnTo>
                    <a:lnTo>
                      <a:pt x="702" y="479"/>
                    </a:lnTo>
                    <a:lnTo>
                      <a:pt x="670" y="487"/>
                    </a:lnTo>
                    <a:lnTo>
                      <a:pt x="646" y="487"/>
                    </a:lnTo>
                    <a:lnTo>
                      <a:pt x="638" y="479"/>
                    </a:lnTo>
                    <a:lnTo>
                      <a:pt x="630" y="479"/>
                    </a:lnTo>
                    <a:lnTo>
                      <a:pt x="614" y="471"/>
                    </a:lnTo>
                    <a:lnTo>
                      <a:pt x="599" y="463"/>
                    </a:lnTo>
                    <a:lnTo>
                      <a:pt x="591" y="471"/>
                    </a:lnTo>
                    <a:lnTo>
                      <a:pt x="559" y="471"/>
                    </a:lnTo>
                    <a:lnTo>
                      <a:pt x="535" y="471"/>
                    </a:lnTo>
                    <a:lnTo>
                      <a:pt x="519" y="463"/>
                    </a:lnTo>
                    <a:lnTo>
                      <a:pt x="511" y="463"/>
                    </a:lnTo>
                    <a:lnTo>
                      <a:pt x="503" y="463"/>
                    </a:lnTo>
                    <a:lnTo>
                      <a:pt x="487" y="463"/>
                    </a:lnTo>
                    <a:lnTo>
                      <a:pt x="471" y="463"/>
                    </a:lnTo>
                    <a:lnTo>
                      <a:pt x="455" y="463"/>
                    </a:lnTo>
                    <a:lnTo>
                      <a:pt x="431" y="463"/>
                    </a:lnTo>
                    <a:lnTo>
                      <a:pt x="415" y="463"/>
                    </a:lnTo>
                    <a:lnTo>
                      <a:pt x="407" y="463"/>
                    </a:lnTo>
                    <a:lnTo>
                      <a:pt x="391" y="471"/>
                    </a:lnTo>
                    <a:lnTo>
                      <a:pt x="383" y="487"/>
                    </a:lnTo>
                    <a:lnTo>
                      <a:pt x="367" y="495"/>
                    </a:lnTo>
                    <a:lnTo>
                      <a:pt x="343" y="503"/>
                    </a:lnTo>
                    <a:lnTo>
                      <a:pt x="311" y="535"/>
                    </a:lnTo>
                    <a:lnTo>
                      <a:pt x="287" y="567"/>
                    </a:lnTo>
                    <a:lnTo>
                      <a:pt x="263" y="583"/>
                    </a:lnTo>
                    <a:lnTo>
                      <a:pt x="240" y="599"/>
                    </a:lnTo>
                    <a:lnTo>
                      <a:pt x="216" y="615"/>
                    </a:lnTo>
                    <a:lnTo>
                      <a:pt x="200" y="623"/>
                    </a:lnTo>
                    <a:lnTo>
                      <a:pt x="184" y="631"/>
                    </a:lnTo>
                    <a:lnTo>
                      <a:pt x="160" y="639"/>
                    </a:lnTo>
                    <a:lnTo>
                      <a:pt x="144" y="647"/>
                    </a:lnTo>
                    <a:lnTo>
                      <a:pt x="128" y="663"/>
                    </a:lnTo>
                    <a:lnTo>
                      <a:pt x="120" y="679"/>
                    </a:lnTo>
                    <a:lnTo>
                      <a:pt x="112" y="679"/>
                    </a:lnTo>
                    <a:lnTo>
                      <a:pt x="104" y="679"/>
                    </a:lnTo>
                    <a:lnTo>
                      <a:pt x="104" y="687"/>
                    </a:lnTo>
                    <a:lnTo>
                      <a:pt x="96" y="687"/>
                    </a:lnTo>
                    <a:lnTo>
                      <a:pt x="88" y="687"/>
                    </a:lnTo>
                    <a:lnTo>
                      <a:pt x="80" y="687"/>
                    </a:lnTo>
                    <a:lnTo>
                      <a:pt x="72" y="687"/>
                    </a:lnTo>
                    <a:lnTo>
                      <a:pt x="64" y="687"/>
                    </a:lnTo>
                    <a:lnTo>
                      <a:pt x="56" y="687"/>
                    </a:lnTo>
                    <a:lnTo>
                      <a:pt x="40" y="687"/>
                    </a:lnTo>
                    <a:lnTo>
                      <a:pt x="32" y="695"/>
                    </a:lnTo>
                    <a:lnTo>
                      <a:pt x="24" y="703"/>
                    </a:lnTo>
                    <a:lnTo>
                      <a:pt x="16" y="711"/>
                    </a:lnTo>
                    <a:lnTo>
                      <a:pt x="8" y="727"/>
                    </a:lnTo>
                    <a:lnTo>
                      <a:pt x="0" y="751"/>
                    </a:lnTo>
                    <a:lnTo>
                      <a:pt x="0" y="759"/>
                    </a:lnTo>
                    <a:lnTo>
                      <a:pt x="8" y="759"/>
                    </a:lnTo>
                    <a:lnTo>
                      <a:pt x="16" y="767"/>
                    </a:lnTo>
                    <a:lnTo>
                      <a:pt x="16" y="775"/>
                    </a:lnTo>
                    <a:lnTo>
                      <a:pt x="24" y="775"/>
                    </a:lnTo>
                    <a:lnTo>
                      <a:pt x="32" y="775"/>
                    </a:lnTo>
                    <a:lnTo>
                      <a:pt x="56" y="775"/>
                    </a:lnTo>
                    <a:lnTo>
                      <a:pt x="72" y="783"/>
                    </a:lnTo>
                    <a:lnTo>
                      <a:pt x="72" y="791"/>
                    </a:lnTo>
                    <a:lnTo>
                      <a:pt x="80" y="791"/>
                    </a:lnTo>
                    <a:lnTo>
                      <a:pt x="80" y="799"/>
                    </a:lnTo>
                    <a:lnTo>
                      <a:pt x="88" y="799"/>
                    </a:lnTo>
                    <a:lnTo>
                      <a:pt x="96" y="799"/>
                    </a:lnTo>
                    <a:lnTo>
                      <a:pt x="104" y="791"/>
                    </a:lnTo>
                    <a:lnTo>
                      <a:pt x="112" y="791"/>
                    </a:lnTo>
                    <a:lnTo>
                      <a:pt x="128" y="791"/>
                    </a:lnTo>
                    <a:lnTo>
                      <a:pt x="152" y="783"/>
                    </a:lnTo>
                    <a:lnTo>
                      <a:pt x="160" y="783"/>
                    </a:lnTo>
                    <a:lnTo>
                      <a:pt x="176" y="783"/>
                    </a:lnTo>
                    <a:lnTo>
                      <a:pt x="200" y="799"/>
                    </a:lnTo>
                    <a:lnTo>
                      <a:pt x="216" y="815"/>
                    </a:lnTo>
                    <a:lnTo>
                      <a:pt x="232" y="831"/>
                    </a:lnTo>
                    <a:lnTo>
                      <a:pt x="240" y="831"/>
                    </a:lnTo>
                    <a:lnTo>
                      <a:pt x="255" y="831"/>
                    </a:lnTo>
                    <a:lnTo>
                      <a:pt x="255" y="823"/>
                    </a:lnTo>
                    <a:lnTo>
                      <a:pt x="263" y="831"/>
                    </a:lnTo>
                    <a:lnTo>
                      <a:pt x="287" y="839"/>
                    </a:lnTo>
                    <a:lnTo>
                      <a:pt x="295" y="839"/>
                    </a:lnTo>
                    <a:lnTo>
                      <a:pt x="295" y="831"/>
                    </a:lnTo>
                    <a:lnTo>
                      <a:pt x="279" y="815"/>
                    </a:lnTo>
                    <a:lnTo>
                      <a:pt x="263" y="807"/>
                    </a:lnTo>
                    <a:lnTo>
                      <a:pt x="263" y="799"/>
                    </a:lnTo>
                    <a:lnTo>
                      <a:pt x="263" y="783"/>
                    </a:lnTo>
                    <a:lnTo>
                      <a:pt x="279" y="759"/>
                    </a:lnTo>
                    <a:lnTo>
                      <a:pt x="303" y="743"/>
                    </a:lnTo>
                    <a:lnTo>
                      <a:pt x="327" y="735"/>
                    </a:lnTo>
                    <a:lnTo>
                      <a:pt x="335" y="751"/>
                    </a:lnTo>
                    <a:lnTo>
                      <a:pt x="327" y="759"/>
                    </a:lnTo>
                    <a:lnTo>
                      <a:pt x="335" y="767"/>
                    </a:lnTo>
                    <a:lnTo>
                      <a:pt x="351" y="775"/>
                    </a:lnTo>
                    <a:lnTo>
                      <a:pt x="359" y="775"/>
                    </a:lnTo>
                    <a:lnTo>
                      <a:pt x="367" y="767"/>
                    </a:lnTo>
                    <a:lnTo>
                      <a:pt x="383" y="759"/>
                    </a:lnTo>
                    <a:lnTo>
                      <a:pt x="415" y="751"/>
                    </a:lnTo>
                    <a:lnTo>
                      <a:pt x="463" y="751"/>
                    </a:lnTo>
                    <a:lnTo>
                      <a:pt x="503" y="743"/>
                    </a:lnTo>
                    <a:lnTo>
                      <a:pt x="551" y="719"/>
                    </a:lnTo>
                    <a:lnTo>
                      <a:pt x="599" y="711"/>
                    </a:lnTo>
                    <a:lnTo>
                      <a:pt x="638" y="703"/>
                    </a:lnTo>
                    <a:lnTo>
                      <a:pt x="662" y="703"/>
                    </a:lnTo>
                    <a:lnTo>
                      <a:pt x="702" y="695"/>
                    </a:lnTo>
                    <a:lnTo>
                      <a:pt x="726" y="687"/>
                    </a:lnTo>
                    <a:lnTo>
                      <a:pt x="750" y="679"/>
                    </a:lnTo>
                    <a:lnTo>
                      <a:pt x="774" y="687"/>
                    </a:lnTo>
                    <a:lnTo>
                      <a:pt x="790" y="703"/>
                    </a:lnTo>
                    <a:lnTo>
                      <a:pt x="798" y="703"/>
                    </a:lnTo>
                    <a:lnTo>
                      <a:pt x="814" y="711"/>
                    </a:lnTo>
                    <a:lnTo>
                      <a:pt x="838" y="719"/>
                    </a:lnTo>
                    <a:lnTo>
                      <a:pt x="854" y="719"/>
                    </a:lnTo>
                    <a:lnTo>
                      <a:pt x="878" y="711"/>
                    </a:lnTo>
                    <a:lnTo>
                      <a:pt x="902" y="703"/>
                    </a:lnTo>
                    <a:lnTo>
                      <a:pt x="910" y="703"/>
                    </a:lnTo>
                    <a:lnTo>
                      <a:pt x="910" y="719"/>
                    </a:lnTo>
                    <a:lnTo>
                      <a:pt x="902" y="743"/>
                    </a:lnTo>
                    <a:lnTo>
                      <a:pt x="886" y="759"/>
                    </a:lnTo>
                    <a:lnTo>
                      <a:pt x="870" y="775"/>
                    </a:lnTo>
                    <a:lnTo>
                      <a:pt x="846" y="783"/>
                    </a:lnTo>
                    <a:lnTo>
                      <a:pt x="830" y="775"/>
                    </a:lnTo>
                    <a:lnTo>
                      <a:pt x="822" y="775"/>
                    </a:lnTo>
                    <a:lnTo>
                      <a:pt x="830" y="783"/>
                    </a:lnTo>
                    <a:lnTo>
                      <a:pt x="838" y="807"/>
                    </a:lnTo>
                    <a:lnTo>
                      <a:pt x="838" y="823"/>
                    </a:lnTo>
                    <a:lnTo>
                      <a:pt x="838" y="847"/>
                    </a:lnTo>
                    <a:lnTo>
                      <a:pt x="830" y="871"/>
                    </a:lnTo>
                    <a:lnTo>
                      <a:pt x="822" y="887"/>
                    </a:lnTo>
                    <a:lnTo>
                      <a:pt x="814" y="887"/>
                    </a:lnTo>
                    <a:lnTo>
                      <a:pt x="822" y="894"/>
                    </a:lnTo>
                    <a:lnTo>
                      <a:pt x="830" y="902"/>
                    </a:lnTo>
                    <a:lnTo>
                      <a:pt x="846" y="910"/>
                    </a:lnTo>
                    <a:lnTo>
                      <a:pt x="862" y="918"/>
                    </a:lnTo>
                    <a:lnTo>
                      <a:pt x="878" y="942"/>
                    </a:lnTo>
                    <a:lnTo>
                      <a:pt x="878" y="958"/>
                    </a:lnTo>
                    <a:lnTo>
                      <a:pt x="886" y="974"/>
                    </a:lnTo>
                    <a:lnTo>
                      <a:pt x="918" y="990"/>
                    </a:lnTo>
                    <a:lnTo>
                      <a:pt x="942" y="1006"/>
                    </a:lnTo>
                    <a:lnTo>
                      <a:pt x="950" y="1006"/>
                    </a:lnTo>
                    <a:lnTo>
                      <a:pt x="966" y="990"/>
                    </a:lnTo>
                    <a:lnTo>
                      <a:pt x="981" y="974"/>
                    </a:lnTo>
                    <a:lnTo>
                      <a:pt x="989" y="950"/>
                    </a:lnTo>
                    <a:lnTo>
                      <a:pt x="1005" y="926"/>
                    </a:lnTo>
                    <a:lnTo>
                      <a:pt x="1021" y="910"/>
                    </a:lnTo>
                    <a:lnTo>
                      <a:pt x="1037" y="894"/>
                    </a:lnTo>
                    <a:lnTo>
                      <a:pt x="1053" y="879"/>
                    </a:lnTo>
                    <a:lnTo>
                      <a:pt x="1061" y="863"/>
                    </a:lnTo>
                    <a:lnTo>
                      <a:pt x="1061" y="855"/>
                    </a:lnTo>
                    <a:lnTo>
                      <a:pt x="1069" y="847"/>
                    </a:lnTo>
                    <a:lnTo>
                      <a:pt x="1101" y="847"/>
                    </a:lnTo>
                    <a:lnTo>
                      <a:pt x="1125" y="839"/>
                    </a:lnTo>
                    <a:lnTo>
                      <a:pt x="1133" y="831"/>
                    </a:lnTo>
                    <a:lnTo>
                      <a:pt x="1149" y="831"/>
                    </a:lnTo>
                    <a:lnTo>
                      <a:pt x="1165" y="831"/>
                    </a:lnTo>
                    <a:lnTo>
                      <a:pt x="1181" y="831"/>
                    </a:lnTo>
                    <a:lnTo>
                      <a:pt x="1181" y="815"/>
                    </a:lnTo>
                    <a:lnTo>
                      <a:pt x="1181" y="799"/>
                    </a:lnTo>
                    <a:lnTo>
                      <a:pt x="1181" y="783"/>
                    </a:lnTo>
                    <a:lnTo>
                      <a:pt x="1165" y="775"/>
                    </a:lnTo>
                    <a:lnTo>
                      <a:pt x="1149" y="767"/>
                    </a:lnTo>
                    <a:lnTo>
                      <a:pt x="1133" y="759"/>
                    </a:lnTo>
                    <a:lnTo>
                      <a:pt x="1117" y="743"/>
                    </a:lnTo>
                    <a:lnTo>
                      <a:pt x="1125" y="719"/>
                    </a:lnTo>
                    <a:lnTo>
                      <a:pt x="1133" y="703"/>
                    </a:lnTo>
                    <a:lnTo>
                      <a:pt x="1149" y="695"/>
                    </a:lnTo>
                    <a:lnTo>
                      <a:pt x="1173" y="679"/>
                    </a:lnTo>
                    <a:lnTo>
                      <a:pt x="1197" y="671"/>
                    </a:lnTo>
                    <a:lnTo>
                      <a:pt x="1213" y="663"/>
                    </a:lnTo>
                    <a:lnTo>
                      <a:pt x="1229" y="679"/>
                    </a:lnTo>
                    <a:lnTo>
                      <a:pt x="1245" y="695"/>
                    </a:lnTo>
                    <a:lnTo>
                      <a:pt x="1253" y="703"/>
                    </a:lnTo>
                    <a:lnTo>
                      <a:pt x="1269" y="711"/>
                    </a:lnTo>
                    <a:lnTo>
                      <a:pt x="1277" y="727"/>
                    </a:lnTo>
                    <a:lnTo>
                      <a:pt x="1277" y="735"/>
                    </a:lnTo>
                    <a:lnTo>
                      <a:pt x="1269" y="743"/>
                    </a:lnTo>
                    <a:lnTo>
                      <a:pt x="1245" y="751"/>
                    </a:lnTo>
                    <a:lnTo>
                      <a:pt x="1229" y="751"/>
                    </a:lnTo>
                    <a:lnTo>
                      <a:pt x="1221" y="759"/>
                    </a:lnTo>
                    <a:lnTo>
                      <a:pt x="1229" y="767"/>
                    </a:lnTo>
                    <a:lnTo>
                      <a:pt x="1237" y="767"/>
                    </a:lnTo>
                    <a:lnTo>
                      <a:pt x="1253" y="759"/>
                    </a:lnTo>
                    <a:lnTo>
                      <a:pt x="1277" y="759"/>
                    </a:lnTo>
                    <a:lnTo>
                      <a:pt x="1301" y="751"/>
                    </a:lnTo>
                    <a:lnTo>
                      <a:pt x="1317" y="751"/>
                    </a:lnTo>
                    <a:lnTo>
                      <a:pt x="1364" y="751"/>
                    </a:lnTo>
                    <a:lnTo>
                      <a:pt x="1396" y="751"/>
                    </a:lnTo>
                    <a:lnTo>
                      <a:pt x="1420" y="759"/>
                    </a:lnTo>
                    <a:lnTo>
                      <a:pt x="1444" y="767"/>
                    </a:lnTo>
                    <a:lnTo>
                      <a:pt x="1452" y="759"/>
                    </a:lnTo>
                    <a:lnTo>
                      <a:pt x="1460" y="727"/>
                    </a:lnTo>
                    <a:lnTo>
                      <a:pt x="1476" y="711"/>
                    </a:lnTo>
                    <a:lnTo>
                      <a:pt x="1492" y="703"/>
                    </a:lnTo>
                    <a:lnTo>
                      <a:pt x="1516" y="679"/>
                    </a:lnTo>
                    <a:lnTo>
                      <a:pt x="1532" y="663"/>
                    </a:lnTo>
                    <a:lnTo>
                      <a:pt x="1548" y="655"/>
                    </a:lnTo>
                    <a:lnTo>
                      <a:pt x="1564" y="663"/>
                    </a:lnTo>
                    <a:lnTo>
                      <a:pt x="1572" y="671"/>
                    </a:lnTo>
                    <a:lnTo>
                      <a:pt x="1580" y="679"/>
                    </a:lnTo>
                    <a:lnTo>
                      <a:pt x="1572" y="687"/>
                    </a:lnTo>
                    <a:lnTo>
                      <a:pt x="1564" y="703"/>
                    </a:lnTo>
                    <a:lnTo>
                      <a:pt x="1556" y="735"/>
                    </a:lnTo>
                    <a:lnTo>
                      <a:pt x="1556" y="767"/>
                    </a:lnTo>
                    <a:lnTo>
                      <a:pt x="1556" y="775"/>
                    </a:lnTo>
                    <a:lnTo>
                      <a:pt x="1564" y="775"/>
                    </a:lnTo>
                    <a:lnTo>
                      <a:pt x="1564" y="783"/>
                    </a:lnTo>
                    <a:lnTo>
                      <a:pt x="1572" y="783"/>
                    </a:lnTo>
                    <a:lnTo>
                      <a:pt x="1580" y="767"/>
                    </a:lnTo>
                    <a:lnTo>
                      <a:pt x="1596" y="751"/>
                    </a:lnTo>
                    <a:lnTo>
                      <a:pt x="1604" y="743"/>
                    </a:lnTo>
                    <a:lnTo>
                      <a:pt x="1612" y="735"/>
                    </a:lnTo>
                    <a:lnTo>
                      <a:pt x="1620" y="727"/>
                    </a:lnTo>
                    <a:lnTo>
                      <a:pt x="1620" y="719"/>
                    </a:lnTo>
                    <a:lnTo>
                      <a:pt x="1628" y="719"/>
                    </a:lnTo>
                    <a:lnTo>
                      <a:pt x="1628" y="711"/>
                    </a:lnTo>
                    <a:lnTo>
                      <a:pt x="1628" y="703"/>
                    </a:lnTo>
                    <a:lnTo>
                      <a:pt x="1628" y="695"/>
                    </a:lnTo>
                    <a:lnTo>
                      <a:pt x="1620" y="687"/>
                    </a:lnTo>
                    <a:lnTo>
                      <a:pt x="1620" y="679"/>
                    </a:lnTo>
                    <a:lnTo>
                      <a:pt x="1620" y="663"/>
                    </a:lnTo>
                    <a:lnTo>
                      <a:pt x="1628" y="647"/>
                    </a:lnTo>
                    <a:lnTo>
                      <a:pt x="1652" y="623"/>
                    </a:lnTo>
                    <a:lnTo>
                      <a:pt x="1676" y="607"/>
                    </a:lnTo>
                    <a:lnTo>
                      <a:pt x="1699" y="615"/>
                    </a:lnTo>
                    <a:lnTo>
                      <a:pt x="1715" y="623"/>
                    </a:lnTo>
                    <a:lnTo>
                      <a:pt x="1723" y="631"/>
                    </a:lnTo>
                    <a:lnTo>
                      <a:pt x="1723" y="639"/>
                    </a:lnTo>
                    <a:lnTo>
                      <a:pt x="1723" y="647"/>
                    </a:lnTo>
                    <a:lnTo>
                      <a:pt x="1731" y="647"/>
                    </a:lnTo>
                    <a:lnTo>
                      <a:pt x="1739" y="647"/>
                    </a:lnTo>
                    <a:lnTo>
                      <a:pt x="1755" y="647"/>
                    </a:lnTo>
                    <a:lnTo>
                      <a:pt x="1747" y="631"/>
                    </a:lnTo>
                    <a:lnTo>
                      <a:pt x="1739" y="615"/>
                    </a:lnTo>
                    <a:lnTo>
                      <a:pt x="1739" y="607"/>
                    </a:lnTo>
                    <a:lnTo>
                      <a:pt x="1739" y="591"/>
                    </a:lnTo>
                    <a:lnTo>
                      <a:pt x="1731" y="575"/>
                    </a:lnTo>
                    <a:lnTo>
                      <a:pt x="1739" y="559"/>
                    </a:lnTo>
                    <a:lnTo>
                      <a:pt x="1755" y="543"/>
                    </a:lnTo>
                    <a:lnTo>
                      <a:pt x="1771" y="535"/>
                    </a:lnTo>
                    <a:lnTo>
                      <a:pt x="1795" y="527"/>
                    </a:lnTo>
                    <a:lnTo>
                      <a:pt x="1811" y="535"/>
                    </a:lnTo>
                    <a:lnTo>
                      <a:pt x="1819" y="543"/>
                    </a:lnTo>
                    <a:lnTo>
                      <a:pt x="1827" y="551"/>
                    </a:lnTo>
                    <a:lnTo>
                      <a:pt x="1827" y="567"/>
                    </a:lnTo>
                    <a:lnTo>
                      <a:pt x="1827" y="583"/>
                    </a:lnTo>
                    <a:lnTo>
                      <a:pt x="1819" y="591"/>
                    </a:lnTo>
                    <a:lnTo>
                      <a:pt x="1803" y="599"/>
                    </a:lnTo>
                    <a:lnTo>
                      <a:pt x="1787" y="623"/>
                    </a:lnTo>
                    <a:lnTo>
                      <a:pt x="1771" y="647"/>
                    </a:lnTo>
                    <a:lnTo>
                      <a:pt x="1763" y="663"/>
                    </a:lnTo>
                    <a:lnTo>
                      <a:pt x="1763" y="671"/>
                    </a:lnTo>
                    <a:lnTo>
                      <a:pt x="1763" y="679"/>
                    </a:lnTo>
                    <a:lnTo>
                      <a:pt x="1763" y="687"/>
                    </a:lnTo>
                    <a:lnTo>
                      <a:pt x="1771" y="703"/>
                    </a:lnTo>
                    <a:lnTo>
                      <a:pt x="1779" y="711"/>
                    </a:lnTo>
                    <a:lnTo>
                      <a:pt x="1795" y="703"/>
                    </a:lnTo>
                    <a:lnTo>
                      <a:pt x="1819" y="671"/>
                    </a:lnTo>
                    <a:lnTo>
                      <a:pt x="1851" y="647"/>
                    </a:lnTo>
                    <a:lnTo>
                      <a:pt x="1875" y="631"/>
                    </a:lnTo>
                    <a:lnTo>
                      <a:pt x="1875" y="623"/>
                    </a:lnTo>
                    <a:lnTo>
                      <a:pt x="1875" y="615"/>
                    </a:lnTo>
                    <a:lnTo>
                      <a:pt x="1875" y="599"/>
                    </a:lnTo>
                    <a:lnTo>
                      <a:pt x="1875" y="591"/>
                    </a:lnTo>
                    <a:lnTo>
                      <a:pt x="1883" y="583"/>
                    </a:lnTo>
                    <a:lnTo>
                      <a:pt x="1891" y="575"/>
                    </a:lnTo>
                    <a:lnTo>
                      <a:pt x="1891" y="567"/>
                    </a:lnTo>
                    <a:lnTo>
                      <a:pt x="1891" y="559"/>
                    </a:lnTo>
                    <a:lnTo>
                      <a:pt x="1899" y="551"/>
                    </a:lnTo>
                    <a:lnTo>
                      <a:pt x="1915" y="543"/>
                    </a:lnTo>
                    <a:lnTo>
                      <a:pt x="1939" y="527"/>
                    </a:lnTo>
                    <a:lnTo>
                      <a:pt x="1955" y="519"/>
                    </a:lnTo>
                    <a:lnTo>
                      <a:pt x="1963" y="511"/>
                    </a:lnTo>
                    <a:lnTo>
                      <a:pt x="1955" y="503"/>
                    </a:lnTo>
                    <a:lnTo>
                      <a:pt x="1931" y="487"/>
                    </a:lnTo>
                    <a:lnTo>
                      <a:pt x="1923" y="471"/>
                    </a:lnTo>
                    <a:lnTo>
                      <a:pt x="1931" y="463"/>
                    </a:lnTo>
                    <a:lnTo>
                      <a:pt x="1931" y="455"/>
                    </a:lnTo>
                    <a:lnTo>
                      <a:pt x="1923" y="455"/>
                    </a:lnTo>
                    <a:lnTo>
                      <a:pt x="1915" y="439"/>
                    </a:lnTo>
                    <a:lnTo>
                      <a:pt x="1915" y="415"/>
                    </a:lnTo>
                    <a:lnTo>
                      <a:pt x="1915" y="383"/>
                    </a:lnTo>
                    <a:lnTo>
                      <a:pt x="1923" y="336"/>
                    </a:lnTo>
                    <a:lnTo>
                      <a:pt x="1931" y="288"/>
                    </a:lnTo>
                    <a:lnTo>
                      <a:pt x="1947" y="264"/>
                    </a:lnTo>
                    <a:lnTo>
                      <a:pt x="1963" y="248"/>
                    </a:lnTo>
                    <a:lnTo>
                      <a:pt x="1979" y="232"/>
                    </a:lnTo>
                    <a:lnTo>
                      <a:pt x="1995" y="216"/>
                    </a:lnTo>
                    <a:lnTo>
                      <a:pt x="1995" y="208"/>
                    </a:lnTo>
                    <a:lnTo>
                      <a:pt x="1604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Freeform 24"/>
              <p:cNvSpPr>
                <a:spLocks/>
              </p:cNvSpPr>
              <p:nvPr/>
            </p:nvSpPr>
            <p:spPr bwMode="auto">
              <a:xfrm>
                <a:off x="1626" y="1816"/>
                <a:ext cx="1777" cy="779"/>
              </a:xfrm>
              <a:custGeom>
                <a:avLst/>
                <a:gdLst>
                  <a:gd name="T0" fmla="*/ 482 w 1995"/>
                  <a:gd name="T1" fmla="*/ 9 h 1006"/>
                  <a:gd name="T2" fmla="*/ 444 w 1995"/>
                  <a:gd name="T3" fmla="*/ 13 h 1006"/>
                  <a:gd name="T4" fmla="*/ 412 w 1995"/>
                  <a:gd name="T5" fmla="*/ 19 h 1006"/>
                  <a:gd name="T6" fmla="*/ 391 w 1995"/>
                  <a:gd name="T7" fmla="*/ 16 h 1006"/>
                  <a:gd name="T8" fmla="*/ 399 w 1995"/>
                  <a:gd name="T9" fmla="*/ 10 h 1006"/>
                  <a:gd name="T10" fmla="*/ 413 w 1995"/>
                  <a:gd name="T11" fmla="*/ 5 h 1006"/>
                  <a:gd name="T12" fmla="*/ 384 w 1995"/>
                  <a:gd name="T13" fmla="*/ 9 h 1006"/>
                  <a:gd name="T14" fmla="*/ 379 w 1995"/>
                  <a:gd name="T15" fmla="*/ 16 h 1006"/>
                  <a:gd name="T16" fmla="*/ 356 w 1995"/>
                  <a:gd name="T17" fmla="*/ 26 h 1006"/>
                  <a:gd name="T18" fmla="*/ 331 w 1995"/>
                  <a:gd name="T19" fmla="*/ 30 h 1006"/>
                  <a:gd name="T20" fmla="*/ 333 w 1995"/>
                  <a:gd name="T21" fmla="*/ 34 h 1006"/>
                  <a:gd name="T22" fmla="*/ 314 w 1995"/>
                  <a:gd name="T23" fmla="*/ 38 h 1006"/>
                  <a:gd name="T24" fmla="*/ 286 w 1995"/>
                  <a:gd name="T25" fmla="*/ 39 h 1006"/>
                  <a:gd name="T26" fmla="*/ 267 w 1995"/>
                  <a:gd name="T27" fmla="*/ 36 h 1006"/>
                  <a:gd name="T28" fmla="*/ 249 w 1995"/>
                  <a:gd name="T29" fmla="*/ 36 h 1006"/>
                  <a:gd name="T30" fmla="*/ 203 w 1995"/>
                  <a:gd name="T31" fmla="*/ 38 h 1006"/>
                  <a:gd name="T32" fmla="*/ 176 w 1995"/>
                  <a:gd name="T33" fmla="*/ 36 h 1006"/>
                  <a:gd name="T34" fmla="*/ 149 w 1995"/>
                  <a:gd name="T35" fmla="*/ 36 h 1006"/>
                  <a:gd name="T36" fmla="*/ 120 w 1995"/>
                  <a:gd name="T37" fmla="*/ 38 h 1006"/>
                  <a:gd name="T38" fmla="*/ 75 w 1995"/>
                  <a:gd name="T39" fmla="*/ 46 h 1006"/>
                  <a:gd name="T40" fmla="*/ 40 w 1995"/>
                  <a:gd name="T41" fmla="*/ 51 h 1006"/>
                  <a:gd name="T42" fmla="*/ 27 w 1995"/>
                  <a:gd name="T43" fmla="*/ 53 h 1006"/>
                  <a:gd name="T44" fmla="*/ 10 w 1995"/>
                  <a:gd name="T45" fmla="*/ 54 h 1006"/>
                  <a:gd name="T46" fmla="*/ 4 w 1995"/>
                  <a:gd name="T47" fmla="*/ 59 h 1006"/>
                  <a:gd name="T48" fmla="*/ 23 w 1995"/>
                  <a:gd name="T49" fmla="*/ 60 h 1006"/>
                  <a:gd name="T50" fmla="*/ 33 w 1995"/>
                  <a:gd name="T51" fmla="*/ 61 h 1006"/>
                  <a:gd name="T52" fmla="*/ 62 w 1995"/>
                  <a:gd name="T53" fmla="*/ 62 h 1006"/>
                  <a:gd name="T54" fmla="*/ 83 w 1995"/>
                  <a:gd name="T55" fmla="*/ 65 h 1006"/>
                  <a:gd name="T56" fmla="*/ 83 w 1995"/>
                  <a:gd name="T57" fmla="*/ 62 h 1006"/>
                  <a:gd name="T58" fmla="*/ 102 w 1995"/>
                  <a:gd name="T59" fmla="*/ 59 h 1006"/>
                  <a:gd name="T60" fmla="*/ 131 w 1995"/>
                  <a:gd name="T61" fmla="*/ 58 h 1006"/>
                  <a:gd name="T62" fmla="*/ 208 w 1995"/>
                  <a:gd name="T63" fmla="*/ 54 h 1006"/>
                  <a:gd name="T64" fmla="*/ 250 w 1995"/>
                  <a:gd name="T65" fmla="*/ 54 h 1006"/>
                  <a:gd name="T66" fmla="*/ 286 w 1995"/>
                  <a:gd name="T67" fmla="*/ 54 h 1006"/>
                  <a:gd name="T68" fmla="*/ 261 w 1995"/>
                  <a:gd name="T69" fmla="*/ 60 h 1006"/>
                  <a:gd name="T70" fmla="*/ 261 w 1995"/>
                  <a:gd name="T71" fmla="*/ 67 h 1006"/>
                  <a:gd name="T72" fmla="*/ 271 w 1995"/>
                  <a:gd name="T73" fmla="*/ 70 h 1006"/>
                  <a:gd name="T74" fmla="*/ 300 w 1995"/>
                  <a:gd name="T75" fmla="*/ 78 h 1006"/>
                  <a:gd name="T76" fmla="*/ 326 w 1995"/>
                  <a:gd name="T77" fmla="*/ 69 h 1006"/>
                  <a:gd name="T78" fmla="*/ 354 w 1995"/>
                  <a:gd name="T79" fmla="*/ 65 h 1006"/>
                  <a:gd name="T80" fmla="*/ 372 w 1995"/>
                  <a:gd name="T81" fmla="*/ 62 h 1006"/>
                  <a:gd name="T82" fmla="*/ 354 w 1995"/>
                  <a:gd name="T83" fmla="*/ 57 h 1006"/>
                  <a:gd name="T84" fmla="*/ 387 w 1995"/>
                  <a:gd name="T85" fmla="*/ 53 h 1006"/>
                  <a:gd name="T86" fmla="*/ 399 w 1995"/>
                  <a:gd name="T87" fmla="*/ 57 h 1006"/>
                  <a:gd name="T88" fmla="*/ 394 w 1995"/>
                  <a:gd name="T89" fmla="*/ 59 h 1006"/>
                  <a:gd name="T90" fmla="*/ 446 w 1995"/>
                  <a:gd name="T91" fmla="*/ 59 h 1006"/>
                  <a:gd name="T92" fmla="*/ 476 w 1995"/>
                  <a:gd name="T93" fmla="*/ 53 h 1006"/>
                  <a:gd name="T94" fmla="*/ 495 w 1995"/>
                  <a:gd name="T95" fmla="*/ 53 h 1006"/>
                  <a:gd name="T96" fmla="*/ 491 w 1995"/>
                  <a:gd name="T97" fmla="*/ 60 h 1006"/>
                  <a:gd name="T98" fmla="*/ 509 w 1995"/>
                  <a:gd name="T99" fmla="*/ 57 h 1006"/>
                  <a:gd name="T100" fmla="*/ 509 w 1995"/>
                  <a:gd name="T101" fmla="*/ 53 h 1006"/>
                  <a:gd name="T102" fmla="*/ 534 w 1995"/>
                  <a:gd name="T103" fmla="*/ 47 h 1006"/>
                  <a:gd name="T104" fmla="*/ 547 w 1995"/>
                  <a:gd name="T105" fmla="*/ 50 h 1006"/>
                  <a:gd name="T106" fmla="*/ 544 w 1995"/>
                  <a:gd name="T107" fmla="*/ 44 h 1006"/>
                  <a:gd name="T108" fmla="*/ 572 w 1995"/>
                  <a:gd name="T109" fmla="*/ 42 h 1006"/>
                  <a:gd name="T110" fmla="*/ 562 w 1995"/>
                  <a:gd name="T111" fmla="*/ 49 h 1006"/>
                  <a:gd name="T112" fmla="*/ 556 w 1995"/>
                  <a:gd name="T113" fmla="*/ 54 h 1006"/>
                  <a:gd name="T114" fmla="*/ 590 w 1995"/>
                  <a:gd name="T115" fmla="*/ 49 h 1006"/>
                  <a:gd name="T116" fmla="*/ 594 w 1995"/>
                  <a:gd name="T117" fmla="*/ 44 h 1006"/>
                  <a:gd name="T118" fmla="*/ 617 w 1995"/>
                  <a:gd name="T119" fmla="*/ 39 h 1006"/>
                  <a:gd name="T120" fmla="*/ 605 w 1995"/>
                  <a:gd name="T121" fmla="*/ 36 h 1006"/>
                  <a:gd name="T122" fmla="*/ 613 w 1995"/>
                  <a:gd name="T123" fmla="*/ 20 h 10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5"/>
                  <a:gd name="T187" fmla="*/ 0 h 1006"/>
                  <a:gd name="T188" fmla="*/ 1995 w 1995"/>
                  <a:gd name="T189" fmla="*/ 1006 h 10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5" h="1006">
                    <a:moveTo>
                      <a:pt x="1604" y="0"/>
                    </a:moveTo>
                    <a:lnTo>
                      <a:pt x="1588" y="40"/>
                    </a:lnTo>
                    <a:lnTo>
                      <a:pt x="1572" y="56"/>
                    </a:lnTo>
                    <a:lnTo>
                      <a:pt x="1564" y="72"/>
                    </a:lnTo>
                    <a:lnTo>
                      <a:pt x="1548" y="96"/>
                    </a:lnTo>
                    <a:lnTo>
                      <a:pt x="1532" y="120"/>
                    </a:lnTo>
                    <a:lnTo>
                      <a:pt x="1524" y="128"/>
                    </a:lnTo>
                    <a:lnTo>
                      <a:pt x="1508" y="144"/>
                    </a:lnTo>
                    <a:lnTo>
                      <a:pt x="1492" y="152"/>
                    </a:lnTo>
                    <a:lnTo>
                      <a:pt x="1460" y="152"/>
                    </a:lnTo>
                    <a:lnTo>
                      <a:pt x="1436" y="160"/>
                    </a:lnTo>
                    <a:lnTo>
                      <a:pt x="1412" y="176"/>
                    </a:lnTo>
                    <a:lnTo>
                      <a:pt x="1380" y="192"/>
                    </a:lnTo>
                    <a:lnTo>
                      <a:pt x="1348" y="200"/>
                    </a:lnTo>
                    <a:lnTo>
                      <a:pt x="1332" y="200"/>
                    </a:lnTo>
                    <a:lnTo>
                      <a:pt x="1332" y="208"/>
                    </a:lnTo>
                    <a:lnTo>
                      <a:pt x="1325" y="232"/>
                    </a:lnTo>
                    <a:lnTo>
                      <a:pt x="1309" y="248"/>
                    </a:lnTo>
                    <a:lnTo>
                      <a:pt x="1293" y="248"/>
                    </a:lnTo>
                    <a:lnTo>
                      <a:pt x="1285" y="240"/>
                    </a:lnTo>
                    <a:lnTo>
                      <a:pt x="1277" y="240"/>
                    </a:lnTo>
                    <a:lnTo>
                      <a:pt x="1261" y="224"/>
                    </a:lnTo>
                    <a:lnTo>
                      <a:pt x="1245" y="216"/>
                    </a:lnTo>
                    <a:lnTo>
                      <a:pt x="1245" y="208"/>
                    </a:lnTo>
                    <a:lnTo>
                      <a:pt x="1253" y="200"/>
                    </a:lnTo>
                    <a:lnTo>
                      <a:pt x="1253" y="176"/>
                    </a:lnTo>
                    <a:lnTo>
                      <a:pt x="1253" y="152"/>
                    </a:lnTo>
                    <a:lnTo>
                      <a:pt x="1253" y="144"/>
                    </a:lnTo>
                    <a:lnTo>
                      <a:pt x="1253" y="136"/>
                    </a:lnTo>
                    <a:lnTo>
                      <a:pt x="1269" y="128"/>
                    </a:lnTo>
                    <a:lnTo>
                      <a:pt x="1285" y="112"/>
                    </a:lnTo>
                    <a:lnTo>
                      <a:pt x="1301" y="104"/>
                    </a:lnTo>
                    <a:lnTo>
                      <a:pt x="1309" y="88"/>
                    </a:lnTo>
                    <a:lnTo>
                      <a:pt x="1325" y="80"/>
                    </a:lnTo>
                    <a:lnTo>
                      <a:pt x="1325" y="72"/>
                    </a:lnTo>
                    <a:lnTo>
                      <a:pt x="1317" y="64"/>
                    </a:lnTo>
                    <a:lnTo>
                      <a:pt x="1301" y="56"/>
                    </a:lnTo>
                    <a:lnTo>
                      <a:pt x="1293" y="64"/>
                    </a:lnTo>
                    <a:lnTo>
                      <a:pt x="1269" y="72"/>
                    </a:lnTo>
                    <a:lnTo>
                      <a:pt x="1245" y="80"/>
                    </a:lnTo>
                    <a:lnTo>
                      <a:pt x="1229" y="88"/>
                    </a:lnTo>
                    <a:lnTo>
                      <a:pt x="1221" y="112"/>
                    </a:lnTo>
                    <a:lnTo>
                      <a:pt x="1221" y="128"/>
                    </a:lnTo>
                    <a:lnTo>
                      <a:pt x="1213" y="136"/>
                    </a:lnTo>
                    <a:lnTo>
                      <a:pt x="1205" y="152"/>
                    </a:lnTo>
                    <a:lnTo>
                      <a:pt x="1197" y="168"/>
                    </a:lnTo>
                    <a:lnTo>
                      <a:pt x="1197" y="184"/>
                    </a:lnTo>
                    <a:lnTo>
                      <a:pt x="1205" y="208"/>
                    </a:lnTo>
                    <a:lnTo>
                      <a:pt x="1205" y="232"/>
                    </a:lnTo>
                    <a:lnTo>
                      <a:pt x="1205" y="248"/>
                    </a:lnTo>
                    <a:lnTo>
                      <a:pt x="1189" y="280"/>
                    </a:lnTo>
                    <a:lnTo>
                      <a:pt x="1165" y="304"/>
                    </a:lnTo>
                    <a:lnTo>
                      <a:pt x="1149" y="328"/>
                    </a:lnTo>
                    <a:lnTo>
                      <a:pt x="1133" y="336"/>
                    </a:lnTo>
                    <a:lnTo>
                      <a:pt x="1117" y="344"/>
                    </a:lnTo>
                    <a:lnTo>
                      <a:pt x="1109" y="344"/>
                    </a:lnTo>
                    <a:lnTo>
                      <a:pt x="1109" y="352"/>
                    </a:lnTo>
                    <a:lnTo>
                      <a:pt x="1101" y="352"/>
                    </a:lnTo>
                    <a:lnTo>
                      <a:pt x="1077" y="375"/>
                    </a:lnTo>
                    <a:lnTo>
                      <a:pt x="1053" y="391"/>
                    </a:lnTo>
                    <a:lnTo>
                      <a:pt x="1037" y="407"/>
                    </a:lnTo>
                    <a:lnTo>
                      <a:pt x="1029" y="415"/>
                    </a:lnTo>
                    <a:lnTo>
                      <a:pt x="1037" y="423"/>
                    </a:lnTo>
                    <a:lnTo>
                      <a:pt x="1053" y="431"/>
                    </a:lnTo>
                    <a:lnTo>
                      <a:pt x="1061" y="431"/>
                    </a:lnTo>
                    <a:lnTo>
                      <a:pt x="1061" y="439"/>
                    </a:lnTo>
                    <a:lnTo>
                      <a:pt x="1053" y="447"/>
                    </a:lnTo>
                    <a:lnTo>
                      <a:pt x="1037" y="463"/>
                    </a:lnTo>
                    <a:lnTo>
                      <a:pt x="1021" y="463"/>
                    </a:lnTo>
                    <a:lnTo>
                      <a:pt x="1013" y="463"/>
                    </a:lnTo>
                    <a:lnTo>
                      <a:pt x="1013" y="471"/>
                    </a:lnTo>
                    <a:lnTo>
                      <a:pt x="997" y="487"/>
                    </a:lnTo>
                    <a:lnTo>
                      <a:pt x="973" y="503"/>
                    </a:lnTo>
                    <a:lnTo>
                      <a:pt x="958" y="511"/>
                    </a:lnTo>
                    <a:lnTo>
                      <a:pt x="950" y="511"/>
                    </a:lnTo>
                    <a:lnTo>
                      <a:pt x="942" y="511"/>
                    </a:lnTo>
                    <a:lnTo>
                      <a:pt x="926" y="503"/>
                    </a:lnTo>
                    <a:lnTo>
                      <a:pt x="910" y="495"/>
                    </a:lnTo>
                    <a:lnTo>
                      <a:pt x="894" y="479"/>
                    </a:lnTo>
                    <a:lnTo>
                      <a:pt x="886" y="463"/>
                    </a:lnTo>
                    <a:lnTo>
                      <a:pt x="870" y="455"/>
                    </a:lnTo>
                    <a:lnTo>
                      <a:pt x="870" y="447"/>
                    </a:lnTo>
                    <a:lnTo>
                      <a:pt x="870" y="455"/>
                    </a:lnTo>
                    <a:lnTo>
                      <a:pt x="846" y="455"/>
                    </a:lnTo>
                    <a:lnTo>
                      <a:pt x="830" y="463"/>
                    </a:lnTo>
                    <a:lnTo>
                      <a:pt x="822" y="463"/>
                    </a:lnTo>
                    <a:lnTo>
                      <a:pt x="814" y="455"/>
                    </a:lnTo>
                    <a:lnTo>
                      <a:pt x="806" y="455"/>
                    </a:lnTo>
                    <a:lnTo>
                      <a:pt x="806" y="463"/>
                    </a:lnTo>
                    <a:lnTo>
                      <a:pt x="790" y="463"/>
                    </a:lnTo>
                    <a:lnTo>
                      <a:pt x="766" y="455"/>
                    </a:lnTo>
                    <a:lnTo>
                      <a:pt x="750" y="455"/>
                    </a:lnTo>
                    <a:lnTo>
                      <a:pt x="734" y="463"/>
                    </a:lnTo>
                    <a:lnTo>
                      <a:pt x="702" y="479"/>
                    </a:lnTo>
                    <a:lnTo>
                      <a:pt x="670" y="487"/>
                    </a:lnTo>
                    <a:lnTo>
                      <a:pt x="646" y="487"/>
                    </a:lnTo>
                    <a:lnTo>
                      <a:pt x="638" y="479"/>
                    </a:lnTo>
                    <a:lnTo>
                      <a:pt x="630" y="479"/>
                    </a:lnTo>
                    <a:lnTo>
                      <a:pt x="614" y="471"/>
                    </a:lnTo>
                    <a:lnTo>
                      <a:pt x="599" y="463"/>
                    </a:lnTo>
                    <a:lnTo>
                      <a:pt x="591" y="471"/>
                    </a:lnTo>
                    <a:lnTo>
                      <a:pt x="559" y="471"/>
                    </a:lnTo>
                    <a:lnTo>
                      <a:pt x="535" y="471"/>
                    </a:lnTo>
                    <a:lnTo>
                      <a:pt x="519" y="463"/>
                    </a:lnTo>
                    <a:lnTo>
                      <a:pt x="511" y="463"/>
                    </a:lnTo>
                    <a:lnTo>
                      <a:pt x="503" y="463"/>
                    </a:lnTo>
                    <a:lnTo>
                      <a:pt x="487" y="463"/>
                    </a:lnTo>
                    <a:lnTo>
                      <a:pt x="471" y="463"/>
                    </a:lnTo>
                    <a:lnTo>
                      <a:pt x="455" y="463"/>
                    </a:lnTo>
                    <a:lnTo>
                      <a:pt x="431" y="463"/>
                    </a:lnTo>
                    <a:lnTo>
                      <a:pt x="415" y="463"/>
                    </a:lnTo>
                    <a:lnTo>
                      <a:pt x="407" y="463"/>
                    </a:lnTo>
                    <a:lnTo>
                      <a:pt x="391" y="471"/>
                    </a:lnTo>
                    <a:lnTo>
                      <a:pt x="383" y="487"/>
                    </a:lnTo>
                    <a:lnTo>
                      <a:pt x="367" y="495"/>
                    </a:lnTo>
                    <a:lnTo>
                      <a:pt x="343" y="503"/>
                    </a:lnTo>
                    <a:lnTo>
                      <a:pt x="311" y="535"/>
                    </a:lnTo>
                    <a:lnTo>
                      <a:pt x="287" y="567"/>
                    </a:lnTo>
                    <a:lnTo>
                      <a:pt x="263" y="583"/>
                    </a:lnTo>
                    <a:lnTo>
                      <a:pt x="240" y="599"/>
                    </a:lnTo>
                    <a:lnTo>
                      <a:pt x="216" y="615"/>
                    </a:lnTo>
                    <a:lnTo>
                      <a:pt x="200" y="623"/>
                    </a:lnTo>
                    <a:lnTo>
                      <a:pt x="184" y="631"/>
                    </a:lnTo>
                    <a:lnTo>
                      <a:pt x="160" y="639"/>
                    </a:lnTo>
                    <a:lnTo>
                      <a:pt x="144" y="647"/>
                    </a:lnTo>
                    <a:lnTo>
                      <a:pt x="128" y="663"/>
                    </a:lnTo>
                    <a:lnTo>
                      <a:pt x="120" y="679"/>
                    </a:lnTo>
                    <a:lnTo>
                      <a:pt x="112" y="679"/>
                    </a:lnTo>
                    <a:lnTo>
                      <a:pt x="104" y="679"/>
                    </a:lnTo>
                    <a:lnTo>
                      <a:pt x="104" y="687"/>
                    </a:lnTo>
                    <a:lnTo>
                      <a:pt x="96" y="687"/>
                    </a:lnTo>
                    <a:lnTo>
                      <a:pt x="88" y="687"/>
                    </a:lnTo>
                    <a:lnTo>
                      <a:pt x="80" y="687"/>
                    </a:lnTo>
                    <a:lnTo>
                      <a:pt x="72" y="687"/>
                    </a:lnTo>
                    <a:lnTo>
                      <a:pt x="64" y="687"/>
                    </a:lnTo>
                    <a:lnTo>
                      <a:pt x="56" y="687"/>
                    </a:lnTo>
                    <a:lnTo>
                      <a:pt x="40" y="687"/>
                    </a:lnTo>
                    <a:lnTo>
                      <a:pt x="32" y="695"/>
                    </a:lnTo>
                    <a:lnTo>
                      <a:pt x="24" y="703"/>
                    </a:lnTo>
                    <a:lnTo>
                      <a:pt x="16" y="711"/>
                    </a:lnTo>
                    <a:lnTo>
                      <a:pt x="8" y="727"/>
                    </a:lnTo>
                    <a:lnTo>
                      <a:pt x="0" y="751"/>
                    </a:lnTo>
                    <a:lnTo>
                      <a:pt x="0" y="759"/>
                    </a:lnTo>
                    <a:lnTo>
                      <a:pt x="8" y="759"/>
                    </a:lnTo>
                    <a:lnTo>
                      <a:pt x="16" y="767"/>
                    </a:lnTo>
                    <a:lnTo>
                      <a:pt x="16" y="775"/>
                    </a:lnTo>
                    <a:lnTo>
                      <a:pt x="24" y="775"/>
                    </a:lnTo>
                    <a:lnTo>
                      <a:pt x="32" y="775"/>
                    </a:lnTo>
                    <a:lnTo>
                      <a:pt x="56" y="775"/>
                    </a:lnTo>
                    <a:lnTo>
                      <a:pt x="72" y="783"/>
                    </a:lnTo>
                    <a:lnTo>
                      <a:pt x="72" y="791"/>
                    </a:lnTo>
                    <a:lnTo>
                      <a:pt x="80" y="791"/>
                    </a:lnTo>
                    <a:lnTo>
                      <a:pt x="80" y="799"/>
                    </a:lnTo>
                    <a:lnTo>
                      <a:pt x="88" y="799"/>
                    </a:lnTo>
                    <a:lnTo>
                      <a:pt x="96" y="799"/>
                    </a:lnTo>
                    <a:lnTo>
                      <a:pt x="104" y="791"/>
                    </a:lnTo>
                    <a:lnTo>
                      <a:pt x="112" y="791"/>
                    </a:lnTo>
                    <a:lnTo>
                      <a:pt x="128" y="791"/>
                    </a:lnTo>
                    <a:lnTo>
                      <a:pt x="152" y="783"/>
                    </a:lnTo>
                    <a:lnTo>
                      <a:pt x="160" y="783"/>
                    </a:lnTo>
                    <a:lnTo>
                      <a:pt x="176" y="783"/>
                    </a:lnTo>
                    <a:lnTo>
                      <a:pt x="200" y="799"/>
                    </a:lnTo>
                    <a:lnTo>
                      <a:pt x="216" y="815"/>
                    </a:lnTo>
                    <a:lnTo>
                      <a:pt x="232" y="831"/>
                    </a:lnTo>
                    <a:lnTo>
                      <a:pt x="240" y="831"/>
                    </a:lnTo>
                    <a:lnTo>
                      <a:pt x="255" y="831"/>
                    </a:lnTo>
                    <a:lnTo>
                      <a:pt x="255" y="823"/>
                    </a:lnTo>
                    <a:lnTo>
                      <a:pt x="263" y="831"/>
                    </a:lnTo>
                    <a:lnTo>
                      <a:pt x="287" y="839"/>
                    </a:lnTo>
                    <a:lnTo>
                      <a:pt x="295" y="839"/>
                    </a:lnTo>
                    <a:lnTo>
                      <a:pt x="295" y="831"/>
                    </a:lnTo>
                    <a:lnTo>
                      <a:pt x="279" y="815"/>
                    </a:lnTo>
                    <a:lnTo>
                      <a:pt x="263" y="807"/>
                    </a:lnTo>
                    <a:lnTo>
                      <a:pt x="263" y="799"/>
                    </a:lnTo>
                    <a:lnTo>
                      <a:pt x="263" y="783"/>
                    </a:lnTo>
                    <a:lnTo>
                      <a:pt x="279" y="759"/>
                    </a:lnTo>
                    <a:lnTo>
                      <a:pt x="303" y="743"/>
                    </a:lnTo>
                    <a:lnTo>
                      <a:pt x="327" y="735"/>
                    </a:lnTo>
                    <a:lnTo>
                      <a:pt x="335" y="751"/>
                    </a:lnTo>
                    <a:lnTo>
                      <a:pt x="327" y="759"/>
                    </a:lnTo>
                    <a:lnTo>
                      <a:pt x="335" y="767"/>
                    </a:lnTo>
                    <a:lnTo>
                      <a:pt x="351" y="775"/>
                    </a:lnTo>
                    <a:lnTo>
                      <a:pt x="359" y="775"/>
                    </a:lnTo>
                    <a:lnTo>
                      <a:pt x="367" y="767"/>
                    </a:lnTo>
                    <a:lnTo>
                      <a:pt x="383" y="759"/>
                    </a:lnTo>
                    <a:lnTo>
                      <a:pt x="415" y="751"/>
                    </a:lnTo>
                    <a:lnTo>
                      <a:pt x="463" y="751"/>
                    </a:lnTo>
                    <a:lnTo>
                      <a:pt x="503" y="743"/>
                    </a:lnTo>
                    <a:lnTo>
                      <a:pt x="551" y="719"/>
                    </a:lnTo>
                    <a:lnTo>
                      <a:pt x="599" y="711"/>
                    </a:lnTo>
                    <a:lnTo>
                      <a:pt x="638" y="703"/>
                    </a:lnTo>
                    <a:lnTo>
                      <a:pt x="662" y="703"/>
                    </a:lnTo>
                    <a:lnTo>
                      <a:pt x="702" y="695"/>
                    </a:lnTo>
                    <a:lnTo>
                      <a:pt x="726" y="687"/>
                    </a:lnTo>
                    <a:lnTo>
                      <a:pt x="750" y="679"/>
                    </a:lnTo>
                    <a:lnTo>
                      <a:pt x="774" y="687"/>
                    </a:lnTo>
                    <a:lnTo>
                      <a:pt x="790" y="703"/>
                    </a:lnTo>
                    <a:lnTo>
                      <a:pt x="798" y="703"/>
                    </a:lnTo>
                    <a:lnTo>
                      <a:pt x="814" y="711"/>
                    </a:lnTo>
                    <a:lnTo>
                      <a:pt x="838" y="719"/>
                    </a:lnTo>
                    <a:lnTo>
                      <a:pt x="854" y="719"/>
                    </a:lnTo>
                    <a:lnTo>
                      <a:pt x="878" y="711"/>
                    </a:lnTo>
                    <a:lnTo>
                      <a:pt x="902" y="703"/>
                    </a:lnTo>
                    <a:lnTo>
                      <a:pt x="910" y="703"/>
                    </a:lnTo>
                    <a:lnTo>
                      <a:pt x="910" y="719"/>
                    </a:lnTo>
                    <a:lnTo>
                      <a:pt x="902" y="743"/>
                    </a:lnTo>
                    <a:lnTo>
                      <a:pt x="886" y="759"/>
                    </a:lnTo>
                    <a:lnTo>
                      <a:pt x="870" y="775"/>
                    </a:lnTo>
                    <a:lnTo>
                      <a:pt x="846" y="783"/>
                    </a:lnTo>
                    <a:lnTo>
                      <a:pt x="830" y="775"/>
                    </a:lnTo>
                    <a:lnTo>
                      <a:pt x="822" y="775"/>
                    </a:lnTo>
                    <a:lnTo>
                      <a:pt x="830" y="783"/>
                    </a:lnTo>
                    <a:lnTo>
                      <a:pt x="838" y="807"/>
                    </a:lnTo>
                    <a:lnTo>
                      <a:pt x="838" y="823"/>
                    </a:lnTo>
                    <a:lnTo>
                      <a:pt x="838" y="847"/>
                    </a:lnTo>
                    <a:lnTo>
                      <a:pt x="830" y="871"/>
                    </a:lnTo>
                    <a:lnTo>
                      <a:pt x="822" y="887"/>
                    </a:lnTo>
                    <a:lnTo>
                      <a:pt x="814" y="887"/>
                    </a:lnTo>
                    <a:lnTo>
                      <a:pt x="822" y="894"/>
                    </a:lnTo>
                    <a:lnTo>
                      <a:pt x="830" y="902"/>
                    </a:lnTo>
                    <a:lnTo>
                      <a:pt x="846" y="910"/>
                    </a:lnTo>
                    <a:lnTo>
                      <a:pt x="862" y="918"/>
                    </a:lnTo>
                    <a:lnTo>
                      <a:pt x="878" y="942"/>
                    </a:lnTo>
                    <a:lnTo>
                      <a:pt x="878" y="958"/>
                    </a:lnTo>
                    <a:lnTo>
                      <a:pt x="886" y="974"/>
                    </a:lnTo>
                    <a:lnTo>
                      <a:pt x="918" y="990"/>
                    </a:lnTo>
                    <a:lnTo>
                      <a:pt x="942" y="1006"/>
                    </a:lnTo>
                    <a:lnTo>
                      <a:pt x="950" y="1006"/>
                    </a:lnTo>
                    <a:lnTo>
                      <a:pt x="966" y="990"/>
                    </a:lnTo>
                    <a:lnTo>
                      <a:pt x="981" y="974"/>
                    </a:lnTo>
                    <a:lnTo>
                      <a:pt x="989" y="950"/>
                    </a:lnTo>
                    <a:lnTo>
                      <a:pt x="1005" y="926"/>
                    </a:lnTo>
                    <a:lnTo>
                      <a:pt x="1021" y="910"/>
                    </a:lnTo>
                    <a:lnTo>
                      <a:pt x="1037" y="894"/>
                    </a:lnTo>
                    <a:lnTo>
                      <a:pt x="1053" y="879"/>
                    </a:lnTo>
                    <a:lnTo>
                      <a:pt x="1061" y="863"/>
                    </a:lnTo>
                    <a:lnTo>
                      <a:pt x="1061" y="855"/>
                    </a:lnTo>
                    <a:lnTo>
                      <a:pt x="1069" y="847"/>
                    </a:lnTo>
                    <a:lnTo>
                      <a:pt x="1101" y="847"/>
                    </a:lnTo>
                    <a:lnTo>
                      <a:pt x="1125" y="839"/>
                    </a:lnTo>
                    <a:lnTo>
                      <a:pt x="1133" y="831"/>
                    </a:lnTo>
                    <a:lnTo>
                      <a:pt x="1149" y="831"/>
                    </a:lnTo>
                    <a:lnTo>
                      <a:pt x="1165" y="831"/>
                    </a:lnTo>
                    <a:lnTo>
                      <a:pt x="1181" y="831"/>
                    </a:lnTo>
                    <a:lnTo>
                      <a:pt x="1181" y="815"/>
                    </a:lnTo>
                    <a:lnTo>
                      <a:pt x="1181" y="799"/>
                    </a:lnTo>
                    <a:lnTo>
                      <a:pt x="1181" y="783"/>
                    </a:lnTo>
                    <a:lnTo>
                      <a:pt x="1165" y="775"/>
                    </a:lnTo>
                    <a:lnTo>
                      <a:pt x="1149" y="767"/>
                    </a:lnTo>
                    <a:lnTo>
                      <a:pt x="1133" y="759"/>
                    </a:lnTo>
                    <a:lnTo>
                      <a:pt x="1117" y="743"/>
                    </a:lnTo>
                    <a:lnTo>
                      <a:pt x="1125" y="719"/>
                    </a:lnTo>
                    <a:lnTo>
                      <a:pt x="1133" y="703"/>
                    </a:lnTo>
                    <a:lnTo>
                      <a:pt x="1149" y="695"/>
                    </a:lnTo>
                    <a:lnTo>
                      <a:pt x="1173" y="679"/>
                    </a:lnTo>
                    <a:lnTo>
                      <a:pt x="1197" y="671"/>
                    </a:lnTo>
                    <a:lnTo>
                      <a:pt x="1213" y="663"/>
                    </a:lnTo>
                    <a:lnTo>
                      <a:pt x="1229" y="679"/>
                    </a:lnTo>
                    <a:lnTo>
                      <a:pt x="1245" y="695"/>
                    </a:lnTo>
                    <a:lnTo>
                      <a:pt x="1253" y="703"/>
                    </a:lnTo>
                    <a:lnTo>
                      <a:pt x="1269" y="711"/>
                    </a:lnTo>
                    <a:lnTo>
                      <a:pt x="1277" y="727"/>
                    </a:lnTo>
                    <a:lnTo>
                      <a:pt x="1277" y="735"/>
                    </a:lnTo>
                    <a:lnTo>
                      <a:pt x="1269" y="743"/>
                    </a:lnTo>
                    <a:lnTo>
                      <a:pt x="1245" y="751"/>
                    </a:lnTo>
                    <a:lnTo>
                      <a:pt x="1229" y="751"/>
                    </a:lnTo>
                    <a:lnTo>
                      <a:pt x="1221" y="759"/>
                    </a:lnTo>
                    <a:lnTo>
                      <a:pt x="1229" y="767"/>
                    </a:lnTo>
                    <a:lnTo>
                      <a:pt x="1237" y="767"/>
                    </a:lnTo>
                    <a:lnTo>
                      <a:pt x="1253" y="759"/>
                    </a:lnTo>
                    <a:lnTo>
                      <a:pt x="1277" y="759"/>
                    </a:lnTo>
                    <a:lnTo>
                      <a:pt x="1301" y="751"/>
                    </a:lnTo>
                    <a:lnTo>
                      <a:pt x="1317" y="751"/>
                    </a:lnTo>
                    <a:lnTo>
                      <a:pt x="1364" y="751"/>
                    </a:lnTo>
                    <a:lnTo>
                      <a:pt x="1396" y="751"/>
                    </a:lnTo>
                    <a:lnTo>
                      <a:pt x="1420" y="759"/>
                    </a:lnTo>
                    <a:lnTo>
                      <a:pt x="1444" y="767"/>
                    </a:lnTo>
                    <a:lnTo>
                      <a:pt x="1452" y="759"/>
                    </a:lnTo>
                    <a:lnTo>
                      <a:pt x="1460" y="727"/>
                    </a:lnTo>
                    <a:lnTo>
                      <a:pt x="1476" y="711"/>
                    </a:lnTo>
                    <a:lnTo>
                      <a:pt x="1492" y="703"/>
                    </a:lnTo>
                    <a:lnTo>
                      <a:pt x="1516" y="679"/>
                    </a:lnTo>
                    <a:lnTo>
                      <a:pt x="1532" y="663"/>
                    </a:lnTo>
                    <a:lnTo>
                      <a:pt x="1548" y="655"/>
                    </a:lnTo>
                    <a:lnTo>
                      <a:pt x="1564" y="663"/>
                    </a:lnTo>
                    <a:lnTo>
                      <a:pt x="1572" y="671"/>
                    </a:lnTo>
                    <a:lnTo>
                      <a:pt x="1580" y="679"/>
                    </a:lnTo>
                    <a:lnTo>
                      <a:pt x="1572" y="687"/>
                    </a:lnTo>
                    <a:lnTo>
                      <a:pt x="1564" y="703"/>
                    </a:lnTo>
                    <a:lnTo>
                      <a:pt x="1556" y="735"/>
                    </a:lnTo>
                    <a:lnTo>
                      <a:pt x="1556" y="767"/>
                    </a:lnTo>
                    <a:lnTo>
                      <a:pt x="1556" y="775"/>
                    </a:lnTo>
                    <a:lnTo>
                      <a:pt x="1564" y="775"/>
                    </a:lnTo>
                    <a:lnTo>
                      <a:pt x="1564" y="783"/>
                    </a:lnTo>
                    <a:lnTo>
                      <a:pt x="1572" y="783"/>
                    </a:lnTo>
                    <a:lnTo>
                      <a:pt x="1580" y="767"/>
                    </a:lnTo>
                    <a:lnTo>
                      <a:pt x="1596" y="751"/>
                    </a:lnTo>
                    <a:lnTo>
                      <a:pt x="1604" y="743"/>
                    </a:lnTo>
                    <a:lnTo>
                      <a:pt x="1612" y="735"/>
                    </a:lnTo>
                    <a:lnTo>
                      <a:pt x="1620" y="727"/>
                    </a:lnTo>
                    <a:lnTo>
                      <a:pt x="1620" y="719"/>
                    </a:lnTo>
                    <a:lnTo>
                      <a:pt x="1628" y="719"/>
                    </a:lnTo>
                    <a:lnTo>
                      <a:pt x="1628" y="711"/>
                    </a:lnTo>
                    <a:lnTo>
                      <a:pt x="1628" y="703"/>
                    </a:lnTo>
                    <a:lnTo>
                      <a:pt x="1628" y="695"/>
                    </a:lnTo>
                    <a:lnTo>
                      <a:pt x="1620" y="687"/>
                    </a:lnTo>
                    <a:lnTo>
                      <a:pt x="1620" y="679"/>
                    </a:lnTo>
                    <a:lnTo>
                      <a:pt x="1620" y="663"/>
                    </a:lnTo>
                    <a:lnTo>
                      <a:pt x="1628" y="647"/>
                    </a:lnTo>
                    <a:lnTo>
                      <a:pt x="1652" y="623"/>
                    </a:lnTo>
                    <a:lnTo>
                      <a:pt x="1676" y="607"/>
                    </a:lnTo>
                    <a:lnTo>
                      <a:pt x="1699" y="615"/>
                    </a:lnTo>
                    <a:lnTo>
                      <a:pt x="1715" y="623"/>
                    </a:lnTo>
                    <a:lnTo>
                      <a:pt x="1723" y="631"/>
                    </a:lnTo>
                    <a:lnTo>
                      <a:pt x="1723" y="639"/>
                    </a:lnTo>
                    <a:lnTo>
                      <a:pt x="1723" y="647"/>
                    </a:lnTo>
                    <a:lnTo>
                      <a:pt x="1731" y="647"/>
                    </a:lnTo>
                    <a:lnTo>
                      <a:pt x="1739" y="647"/>
                    </a:lnTo>
                    <a:lnTo>
                      <a:pt x="1755" y="647"/>
                    </a:lnTo>
                    <a:lnTo>
                      <a:pt x="1747" y="631"/>
                    </a:lnTo>
                    <a:lnTo>
                      <a:pt x="1739" y="615"/>
                    </a:lnTo>
                    <a:lnTo>
                      <a:pt x="1739" y="607"/>
                    </a:lnTo>
                    <a:lnTo>
                      <a:pt x="1739" y="591"/>
                    </a:lnTo>
                    <a:lnTo>
                      <a:pt x="1731" y="575"/>
                    </a:lnTo>
                    <a:lnTo>
                      <a:pt x="1739" y="559"/>
                    </a:lnTo>
                    <a:lnTo>
                      <a:pt x="1755" y="543"/>
                    </a:lnTo>
                    <a:lnTo>
                      <a:pt x="1771" y="535"/>
                    </a:lnTo>
                    <a:lnTo>
                      <a:pt x="1795" y="527"/>
                    </a:lnTo>
                    <a:lnTo>
                      <a:pt x="1811" y="535"/>
                    </a:lnTo>
                    <a:lnTo>
                      <a:pt x="1819" y="543"/>
                    </a:lnTo>
                    <a:lnTo>
                      <a:pt x="1827" y="551"/>
                    </a:lnTo>
                    <a:lnTo>
                      <a:pt x="1827" y="567"/>
                    </a:lnTo>
                    <a:lnTo>
                      <a:pt x="1827" y="583"/>
                    </a:lnTo>
                    <a:lnTo>
                      <a:pt x="1819" y="591"/>
                    </a:lnTo>
                    <a:lnTo>
                      <a:pt x="1803" y="599"/>
                    </a:lnTo>
                    <a:lnTo>
                      <a:pt x="1787" y="623"/>
                    </a:lnTo>
                    <a:lnTo>
                      <a:pt x="1771" y="647"/>
                    </a:lnTo>
                    <a:lnTo>
                      <a:pt x="1763" y="663"/>
                    </a:lnTo>
                    <a:lnTo>
                      <a:pt x="1763" y="671"/>
                    </a:lnTo>
                    <a:lnTo>
                      <a:pt x="1763" y="679"/>
                    </a:lnTo>
                    <a:lnTo>
                      <a:pt x="1763" y="687"/>
                    </a:lnTo>
                    <a:lnTo>
                      <a:pt x="1771" y="703"/>
                    </a:lnTo>
                    <a:lnTo>
                      <a:pt x="1779" y="711"/>
                    </a:lnTo>
                    <a:lnTo>
                      <a:pt x="1795" y="703"/>
                    </a:lnTo>
                    <a:lnTo>
                      <a:pt x="1819" y="671"/>
                    </a:lnTo>
                    <a:lnTo>
                      <a:pt x="1851" y="647"/>
                    </a:lnTo>
                    <a:lnTo>
                      <a:pt x="1875" y="631"/>
                    </a:lnTo>
                    <a:lnTo>
                      <a:pt x="1875" y="623"/>
                    </a:lnTo>
                    <a:lnTo>
                      <a:pt x="1875" y="615"/>
                    </a:lnTo>
                    <a:lnTo>
                      <a:pt x="1875" y="599"/>
                    </a:lnTo>
                    <a:lnTo>
                      <a:pt x="1875" y="591"/>
                    </a:lnTo>
                    <a:lnTo>
                      <a:pt x="1883" y="583"/>
                    </a:lnTo>
                    <a:lnTo>
                      <a:pt x="1891" y="575"/>
                    </a:lnTo>
                    <a:lnTo>
                      <a:pt x="1891" y="567"/>
                    </a:lnTo>
                    <a:lnTo>
                      <a:pt x="1891" y="559"/>
                    </a:lnTo>
                    <a:lnTo>
                      <a:pt x="1899" y="551"/>
                    </a:lnTo>
                    <a:lnTo>
                      <a:pt x="1915" y="543"/>
                    </a:lnTo>
                    <a:lnTo>
                      <a:pt x="1939" y="527"/>
                    </a:lnTo>
                    <a:lnTo>
                      <a:pt x="1955" y="519"/>
                    </a:lnTo>
                    <a:lnTo>
                      <a:pt x="1963" y="511"/>
                    </a:lnTo>
                    <a:lnTo>
                      <a:pt x="1955" y="503"/>
                    </a:lnTo>
                    <a:lnTo>
                      <a:pt x="1931" y="487"/>
                    </a:lnTo>
                    <a:lnTo>
                      <a:pt x="1923" y="471"/>
                    </a:lnTo>
                    <a:lnTo>
                      <a:pt x="1931" y="463"/>
                    </a:lnTo>
                    <a:lnTo>
                      <a:pt x="1931" y="455"/>
                    </a:lnTo>
                    <a:lnTo>
                      <a:pt x="1923" y="455"/>
                    </a:lnTo>
                    <a:lnTo>
                      <a:pt x="1915" y="439"/>
                    </a:lnTo>
                    <a:lnTo>
                      <a:pt x="1915" y="415"/>
                    </a:lnTo>
                    <a:lnTo>
                      <a:pt x="1915" y="383"/>
                    </a:lnTo>
                    <a:lnTo>
                      <a:pt x="1923" y="336"/>
                    </a:lnTo>
                    <a:lnTo>
                      <a:pt x="1931" y="288"/>
                    </a:lnTo>
                    <a:lnTo>
                      <a:pt x="1947" y="264"/>
                    </a:lnTo>
                    <a:lnTo>
                      <a:pt x="1963" y="248"/>
                    </a:lnTo>
                    <a:lnTo>
                      <a:pt x="1979" y="232"/>
                    </a:lnTo>
                    <a:lnTo>
                      <a:pt x="1995" y="216"/>
                    </a:lnTo>
                    <a:lnTo>
                      <a:pt x="1995" y="208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Freeform 25"/>
              <p:cNvSpPr>
                <a:spLocks/>
              </p:cNvSpPr>
              <p:nvPr/>
            </p:nvSpPr>
            <p:spPr bwMode="auto">
              <a:xfrm>
                <a:off x="2216" y="2379"/>
                <a:ext cx="28" cy="19"/>
              </a:xfrm>
              <a:custGeom>
                <a:avLst/>
                <a:gdLst>
                  <a:gd name="T0" fmla="*/ 4 w 32"/>
                  <a:gd name="T1" fmla="*/ 2 h 24"/>
                  <a:gd name="T2" fmla="*/ 0 w 32"/>
                  <a:gd name="T3" fmla="*/ 2 h 24"/>
                  <a:gd name="T4" fmla="*/ 4 w 32"/>
                  <a:gd name="T5" fmla="*/ 0 h 24"/>
                  <a:gd name="T6" fmla="*/ 4 w 32"/>
                  <a:gd name="T7" fmla="*/ 0 h 24"/>
                  <a:gd name="T8" fmla="*/ 7 w 32"/>
                  <a:gd name="T9" fmla="*/ 2 h 24"/>
                  <a:gd name="T10" fmla="*/ 9 w 32"/>
                  <a:gd name="T11" fmla="*/ 2 h 24"/>
                  <a:gd name="T12" fmla="*/ 9 w 32"/>
                  <a:gd name="T13" fmla="*/ 2 h 24"/>
                  <a:gd name="T14" fmla="*/ 7 w 32"/>
                  <a:gd name="T15" fmla="*/ 2 h 24"/>
                  <a:gd name="T16" fmla="*/ 4 w 32"/>
                  <a:gd name="T17" fmla="*/ 2 h 24"/>
                  <a:gd name="T18" fmla="*/ 4 w 32"/>
                  <a:gd name="T19" fmla="*/ 2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24"/>
                  <a:gd name="T32" fmla="*/ 32 w 32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24">
                    <a:moveTo>
                      <a:pt x="8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8" y="24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26"/>
              <p:cNvSpPr>
                <a:spLocks/>
              </p:cNvSpPr>
              <p:nvPr/>
            </p:nvSpPr>
            <p:spPr bwMode="auto">
              <a:xfrm>
                <a:off x="2216" y="2379"/>
                <a:ext cx="28" cy="19"/>
              </a:xfrm>
              <a:custGeom>
                <a:avLst/>
                <a:gdLst>
                  <a:gd name="T0" fmla="*/ 4 w 32"/>
                  <a:gd name="T1" fmla="*/ 2 h 24"/>
                  <a:gd name="T2" fmla="*/ 0 w 32"/>
                  <a:gd name="T3" fmla="*/ 2 h 24"/>
                  <a:gd name="T4" fmla="*/ 4 w 32"/>
                  <a:gd name="T5" fmla="*/ 0 h 24"/>
                  <a:gd name="T6" fmla="*/ 4 w 32"/>
                  <a:gd name="T7" fmla="*/ 0 h 24"/>
                  <a:gd name="T8" fmla="*/ 7 w 32"/>
                  <a:gd name="T9" fmla="*/ 2 h 24"/>
                  <a:gd name="T10" fmla="*/ 9 w 32"/>
                  <a:gd name="T11" fmla="*/ 2 h 24"/>
                  <a:gd name="T12" fmla="*/ 9 w 32"/>
                  <a:gd name="T13" fmla="*/ 2 h 24"/>
                  <a:gd name="T14" fmla="*/ 7 w 32"/>
                  <a:gd name="T15" fmla="*/ 2 h 24"/>
                  <a:gd name="T16" fmla="*/ 4 w 32"/>
                  <a:gd name="T17" fmla="*/ 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4"/>
                  <a:gd name="T29" fmla="*/ 32 w 3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4">
                    <a:moveTo>
                      <a:pt x="8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8" y="24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301" y="2398"/>
                <a:ext cx="36" cy="62"/>
              </a:xfrm>
              <a:custGeom>
                <a:avLst/>
                <a:gdLst>
                  <a:gd name="T0" fmla="*/ 12 w 40"/>
                  <a:gd name="T1" fmla="*/ 0 h 80"/>
                  <a:gd name="T2" fmla="*/ 9 w 40"/>
                  <a:gd name="T3" fmla="*/ 0 h 80"/>
                  <a:gd name="T4" fmla="*/ 9 w 40"/>
                  <a:gd name="T5" fmla="*/ 2 h 80"/>
                  <a:gd name="T6" fmla="*/ 9 w 40"/>
                  <a:gd name="T7" fmla="*/ 2 h 80"/>
                  <a:gd name="T8" fmla="*/ 5 w 40"/>
                  <a:gd name="T9" fmla="*/ 2 h 80"/>
                  <a:gd name="T10" fmla="*/ 5 w 40"/>
                  <a:gd name="T11" fmla="*/ 2 h 80"/>
                  <a:gd name="T12" fmla="*/ 0 w 40"/>
                  <a:gd name="T13" fmla="*/ 4 h 80"/>
                  <a:gd name="T14" fmla="*/ 5 w 40"/>
                  <a:gd name="T15" fmla="*/ 5 h 80"/>
                  <a:gd name="T16" fmla="*/ 9 w 40"/>
                  <a:gd name="T17" fmla="*/ 6 h 80"/>
                  <a:gd name="T18" fmla="*/ 12 w 40"/>
                  <a:gd name="T19" fmla="*/ 6 h 80"/>
                  <a:gd name="T20" fmla="*/ 12 w 40"/>
                  <a:gd name="T21" fmla="*/ 5 h 80"/>
                  <a:gd name="T22" fmla="*/ 14 w 40"/>
                  <a:gd name="T23" fmla="*/ 4 h 80"/>
                  <a:gd name="T24" fmla="*/ 14 w 40"/>
                  <a:gd name="T25" fmla="*/ 3 h 80"/>
                  <a:gd name="T26" fmla="*/ 12 w 40"/>
                  <a:gd name="T27" fmla="*/ 2 h 80"/>
                  <a:gd name="T28" fmla="*/ 12 w 40"/>
                  <a:gd name="T29" fmla="*/ 2 h 80"/>
                  <a:gd name="T30" fmla="*/ 14 w 40"/>
                  <a:gd name="T31" fmla="*/ 2 h 80"/>
                  <a:gd name="T32" fmla="*/ 14 w 40"/>
                  <a:gd name="T33" fmla="*/ 0 h 80"/>
                  <a:gd name="T34" fmla="*/ 12 w 40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80"/>
                  <a:gd name="T56" fmla="*/ 40 w 40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80">
                    <a:moveTo>
                      <a:pt x="32" y="0"/>
                    </a:moveTo>
                    <a:lnTo>
                      <a:pt x="24" y="0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32" y="64"/>
                    </a:lnTo>
                    <a:lnTo>
                      <a:pt x="40" y="56"/>
                    </a:lnTo>
                    <a:lnTo>
                      <a:pt x="40" y="4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28"/>
              <p:cNvSpPr>
                <a:spLocks/>
              </p:cNvSpPr>
              <p:nvPr/>
            </p:nvSpPr>
            <p:spPr bwMode="auto">
              <a:xfrm>
                <a:off x="2301" y="2398"/>
                <a:ext cx="36" cy="62"/>
              </a:xfrm>
              <a:custGeom>
                <a:avLst/>
                <a:gdLst>
                  <a:gd name="T0" fmla="*/ 12 w 40"/>
                  <a:gd name="T1" fmla="*/ 0 h 80"/>
                  <a:gd name="T2" fmla="*/ 9 w 40"/>
                  <a:gd name="T3" fmla="*/ 0 h 80"/>
                  <a:gd name="T4" fmla="*/ 9 w 40"/>
                  <a:gd name="T5" fmla="*/ 2 h 80"/>
                  <a:gd name="T6" fmla="*/ 9 w 40"/>
                  <a:gd name="T7" fmla="*/ 2 h 80"/>
                  <a:gd name="T8" fmla="*/ 5 w 40"/>
                  <a:gd name="T9" fmla="*/ 2 h 80"/>
                  <a:gd name="T10" fmla="*/ 5 w 40"/>
                  <a:gd name="T11" fmla="*/ 2 h 80"/>
                  <a:gd name="T12" fmla="*/ 0 w 40"/>
                  <a:gd name="T13" fmla="*/ 4 h 80"/>
                  <a:gd name="T14" fmla="*/ 5 w 40"/>
                  <a:gd name="T15" fmla="*/ 5 h 80"/>
                  <a:gd name="T16" fmla="*/ 9 w 40"/>
                  <a:gd name="T17" fmla="*/ 6 h 80"/>
                  <a:gd name="T18" fmla="*/ 12 w 40"/>
                  <a:gd name="T19" fmla="*/ 6 h 80"/>
                  <a:gd name="T20" fmla="*/ 12 w 40"/>
                  <a:gd name="T21" fmla="*/ 5 h 80"/>
                  <a:gd name="T22" fmla="*/ 14 w 40"/>
                  <a:gd name="T23" fmla="*/ 4 h 80"/>
                  <a:gd name="T24" fmla="*/ 14 w 40"/>
                  <a:gd name="T25" fmla="*/ 3 h 80"/>
                  <a:gd name="T26" fmla="*/ 12 w 40"/>
                  <a:gd name="T27" fmla="*/ 2 h 80"/>
                  <a:gd name="T28" fmla="*/ 12 w 40"/>
                  <a:gd name="T29" fmla="*/ 2 h 80"/>
                  <a:gd name="T30" fmla="*/ 14 w 40"/>
                  <a:gd name="T31" fmla="*/ 2 h 80"/>
                  <a:gd name="T32" fmla="*/ 14 w 40"/>
                  <a:gd name="T33" fmla="*/ 0 h 80"/>
                  <a:gd name="T34" fmla="*/ 12 w 40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80"/>
                  <a:gd name="T56" fmla="*/ 40 w 40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80">
                    <a:moveTo>
                      <a:pt x="32" y="0"/>
                    </a:moveTo>
                    <a:lnTo>
                      <a:pt x="24" y="0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32" y="64"/>
                    </a:lnTo>
                    <a:lnTo>
                      <a:pt x="40" y="56"/>
                    </a:lnTo>
                    <a:lnTo>
                      <a:pt x="40" y="4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29"/>
              <p:cNvSpPr>
                <a:spLocks/>
              </p:cNvSpPr>
              <p:nvPr/>
            </p:nvSpPr>
            <p:spPr bwMode="auto">
              <a:xfrm>
                <a:off x="3048" y="1168"/>
                <a:ext cx="533" cy="816"/>
              </a:xfrm>
              <a:custGeom>
                <a:avLst/>
                <a:gdLst>
                  <a:gd name="T0" fmla="*/ 127 w 598"/>
                  <a:gd name="T1" fmla="*/ 81 h 1054"/>
                  <a:gd name="T2" fmla="*/ 132 w 598"/>
                  <a:gd name="T3" fmla="*/ 74 h 1054"/>
                  <a:gd name="T4" fmla="*/ 127 w 598"/>
                  <a:gd name="T5" fmla="*/ 66 h 1054"/>
                  <a:gd name="T6" fmla="*/ 132 w 598"/>
                  <a:gd name="T7" fmla="*/ 60 h 1054"/>
                  <a:gd name="T8" fmla="*/ 142 w 598"/>
                  <a:gd name="T9" fmla="*/ 58 h 1054"/>
                  <a:gd name="T10" fmla="*/ 162 w 598"/>
                  <a:gd name="T11" fmla="*/ 59 h 1054"/>
                  <a:gd name="T12" fmla="*/ 159 w 598"/>
                  <a:gd name="T13" fmla="*/ 54 h 1054"/>
                  <a:gd name="T14" fmla="*/ 166 w 598"/>
                  <a:gd name="T15" fmla="*/ 49 h 1054"/>
                  <a:gd name="T16" fmla="*/ 182 w 598"/>
                  <a:gd name="T17" fmla="*/ 44 h 1054"/>
                  <a:gd name="T18" fmla="*/ 186 w 598"/>
                  <a:gd name="T19" fmla="*/ 39 h 1054"/>
                  <a:gd name="T20" fmla="*/ 189 w 598"/>
                  <a:gd name="T21" fmla="*/ 38 h 1054"/>
                  <a:gd name="T22" fmla="*/ 186 w 598"/>
                  <a:gd name="T23" fmla="*/ 30 h 1054"/>
                  <a:gd name="T24" fmla="*/ 185 w 598"/>
                  <a:gd name="T25" fmla="*/ 26 h 1054"/>
                  <a:gd name="T26" fmla="*/ 177 w 598"/>
                  <a:gd name="T27" fmla="*/ 20 h 1054"/>
                  <a:gd name="T28" fmla="*/ 156 w 598"/>
                  <a:gd name="T29" fmla="*/ 12 h 1054"/>
                  <a:gd name="T30" fmla="*/ 156 w 598"/>
                  <a:gd name="T31" fmla="*/ 9 h 1054"/>
                  <a:gd name="T32" fmla="*/ 153 w 598"/>
                  <a:gd name="T33" fmla="*/ 4 h 1054"/>
                  <a:gd name="T34" fmla="*/ 156 w 598"/>
                  <a:gd name="T35" fmla="*/ 3 h 1054"/>
                  <a:gd name="T36" fmla="*/ 156 w 598"/>
                  <a:gd name="T37" fmla="*/ 2 h 1054"/>
                  <a:gd name="T38" fmla="*/ 144 w 598"/>
                  <a:gd name="T39" fmla="*/ 2 h 1054"/>
                  <a:gd name="T40" fmla="*/ 132 w 598"/>
                  <a:gd name="T41" fmla="*/ 0 h 1054"/>
                  <a:gd name="T42" fmla="*/ 121 w 598"/>
                  <a:gd name="T43" fmla="*/ 4 h 1054"/>
                  <a:gd name="T44" fmla="*/ 127 w 598"/>
                  <a:gd name="T45" fmla="*/ 5 h 1054"/>
                  <a:gd name="T46" fmla="*/ 138 w 598"/>
                  <a:gd name="T47" fmla="*/ 4 h 1054"/>
                  <a:gd name="T48" fmla="*/ 148 w 598"/>
                  <a:gd name="T49" fmla="*/ 5 h 1054"/>
                  <a:gd name="T50" fmla="*/ 146 w 598"/>
                  <a:gd name="T51" fmla="*/ 9 h 1054"/>
                  <a:gd name="T52" fmla="*/ 144 w 598"/>
                  <a:gd name="T53" fmla="*/ 12 h 1054"/>
                  <a:gd name="T54" fmla="*/ 132 w 598"/>
                  <a:gd name="T55" fmla="*/ 12 h 1054"/>
                  <a:gd name="T56" fmla="*/ 123 w 598"/>
                  <a:gd name="T57" fmla="*/ 12 h 1054"/>
                  <a:gd name="T58" fmla="*/ 111 w 598"/>
                  <a:gd name="T59" fmla="*/ 9 h 1054"/>
                  <a:gd name="T60" fmla="*/ 111 w 598"/>
                  <a:gd name="T61" fmla="*/ 7 h 1054"/>
                  <a:gd name="T62" fmla="*/ 101 w 598"/>
                  <a:gd name="T63" fmla="*/ 4 h 1054"/>
                  <a:gd name="T64" fmla="*/ 94 w 598"/>
                  <a:gd name="T65" fmla="*/ 7 h 1054"/>
                  <a:gd name="T66" fmla="*/ 94 w 598"/>
                  <a:gd name="T67" fmla="*/ 9 h 1054"/>
                  <a:gd name="T68" fmla="*/ 84 w 598"/>
                  <a:gd name="T69" fmla="*/ 12 h 1054"/>
                  <a:gd name="T70" fmla="*/ 73 w 598"/>
                  <a:gd name="T71" fmla="*/ 14 h 1054"/>
                  <a:gd name="T72" fmla="*/ 78 w 598"/>
                  <a:gd name="T73" fmla="*/ 20 h 1054"/>
                  <a:gd name="T74" fmla="*/ 78 w 598"/>
                  <a:gd name="T75" fmla="*/ 22 h 1054"/>
                  <a:gd name="T76" fmla="*/ 70 w 598"/>
                  <a:gd name="T77" fmla="*/ 26 h 1054"/>
                  <a:gd name="T78" fmla="*/ 58 w 598"/>
                  <a:gd name="T79" fmla="*/ 26 h 1054"/>
                  <a:gd name="T80" fmla="*/ 55 w 598"/>
                  <a:gd name="T81" fmla="*/ 29 h 1054"/>
                  <a:gd name="T82" fmla="*/ 65 w 598"/>
                  <a:gd name="T83" fmla="*/ 29 h 1054"/>
                  <a:gd name="T84" fmla="*/ 76 w 598"/>
                  <a:gd name="T85" fmla="*/ 31 h 1054"/>
                  <a:gd name="T86" fmla="*/ 70 w 598"/>
                  <a:gd name="T87" fmla="*/ 36 h 1054"/>
                  <a:gd name="T88" fmla="*/ 53 w 598"/>
                  <a:gd name="T89" fmla="*/ 49 h 1054"/>
                  <a:gd name="T90" fmla="*/ 37 w 598"/>
                  <a:gd name="T91" fmla="*/ 54 h 1054"/>
                  <a:gd name="T92" fmla="*/ 23 w 598"/>
                  <a:gd name="T93" fmla="*/ 63 h 1054"/>
                  <a:gd name="T94" fmla="*/ 15 w 598"/>
                  <a:gd name="T95" fmla="*/ 63 h 1054"/>
                  <a:gd name="T96" fmla="*/ 4 w 598"/>
                  <a:gd name="T97" fmla="*/ 65 h 10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8"/>
                  <a:gd name="T148" fmla="*/ 0 h 1054"/>
                  <a:gd name="T149" fmla="*/ 598 w 598"/>
                  <a:gd name="T150" fmla="*/ 1054 h 10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8" h="1054">
                    <a:moveTo>
                      <a:pt x="399" y="1054"/>
                    </a:moveTo>
                    <a:lnTo>
                      <a:pt x="399" y="1046"/>
                    </a:lnTo>
                    <a:lnTo>
                      <a:pt x="399" y="1038"/>
                    </a:lnTo>
                    <a:lnTo>
                      <a:pt x="407" y="1022"/>
                    </a:lnTo>
                    <a:lnTo>
                      <a:pt x="407" y="990"/>
                    </a:lnTo>
                    <a:lnTo>
                      <a:pt x="415" y="958"/>
                    </a:lnTo>
                    <a:lnTo>
                      <a:pt x="423" y="926"/>
                    </a:lnTo>
                    <a:lnTo>
                      <a:pt x="415" y="894"/>
                    </a:lnTo>
                    <a:lnTo>
                      <a:pt x="399" y="854"/>
                    </a:lnTo>
                    <a:lnTo>
                      <a:pt x="407" y="814"/>
                    </a:lnTo>
                    <a:lnTo>
                      <a:pt x="407" y="798"/>
                    </a:lnTo>
                    <a:lnTo>
                      <a:pt x="415" y="782"/>
                    </a:lnTo>
                    <a:lnTo>
                      <a:pt x="431" y="766"/>
                    </a:lnTo>
                    <a:lnTo>
                      <a:pt x="439" y="758"/>
                    </a:lnTo>
                    <a:lnTo>
                      <a:pt x="447" y="750"/>
                    </a:lnTo>
                    <a:lnTo>
                      <a:pt x="454" y="750"/>
                    </a:lnTo>
                    <a:lnTo>
                      <a:pt x="486" y="758"/>
                    </a:lnTo>
                    <a:lnTo>
                      <a:pt x="510" y="758"/>
                    </a:lnTo>
                    <a:lnTo>
                      <a:pt x="510" y="750"/>
                    </a:lnTo>
                    <a:lnTo>
                      <a:pt x="510" y="726"/>
                    </a:lnTo>
                    <a:lnTo>
                      <a:pt x="502" y="702"/>
                    </a:lnTo>
                    <a:lnTo>
                      <a:pt x="510" y="686"/>
                    </a:lnTo>
                    <a:lnTo>
                      <a:pt x="518" y="663"/>
                    </a:lnTo>
                    <a:lnTo>
                      <a:pt x="526" y="631"/>
                    </a:lnTo>
                    <a:lnTo>
                      <a:pt x="550" y="591"/>
                    </a:lnTo>
                    <a:lnTo>
                      <a:pt x="566" y="575"/>
                    </a:lnTo>
                    <a:lnTo>
                      <a:pt x="574" y="567"/>
                    </a:lnTo>
                    <a:lnTo>
                      <a:pt x="582" y="559"/>
                    </a:lnTo>
                    <a:lnTo>
                      <a:pt x="590" y="527"/>
                    </a:lnTo>
                    <a:lnTo>
                      <a:pt x="590" y="511"/>
                    </a:lnTo>
                    <a:lnTo>
                      <a:pt x="598" y="511"/>
                    </a:lnTo>
                    <a:lnTo>
                      <a:pt x="598" y="503"/>
                    </a:lnTo>
                    <a:lnTo>
                      <a:pt x="598" y="487"/>
                    </a:lnTo>
                    <a:lnTo>
                      <a:pt x="598" y="455"/>
                    </a:lnTo>
                    <a:lnTo>
                      <a:pt x="598" y="415"/>
                    </a:lnTo>
                    <a:lnTo>
                      <a:pt x="590" y="383"/>
                    </a:lnTo>
                    <a:lnTo>
                      <a:pt x="590" y="375"/>
                    </a:lnTo>
                    <a:lnTo>
                      <a:pt x="590" y="359"/>
                    </a:lnTo>
                    <a:lnTo>
                      <a:pt x="582" y="335"/>
                    </a:lnTo>
                    <a:lnTo>
                      <a:pt x="574" y="311"/>
                    </a:lnTo>
                    <a:lnTo>
                      <a:pt x="566" y="287"/>
                    </a:lnTo>
                    <a:lnTo>
                      <a:pt x="558" y="263"/>
                    </a:lnTo>
                    <a:lnTo>
                      <a:pt x="526" y="223"/>
                    </a:lnTo>
                    <a:lnTo>
                      <a:pt x="502" y="167"/>
                    </a:lnTo>
                    <a:lnTo>
                      <a:pt x="494" y="143"/>
                    </a:lnTo>
                    <a:lnTo>
                      <a:pt x="494" y="135"/>
                    </a:lnTo>
                    <a:lnTo>
                      <a:pt x="494" y="128"/>
                    </a:lnTo>
                    <a:lnTo>
                      <a:pt x="494" y="112"/>
                    </a:lnTo>
                    <a:lnTo>
                      <a:pt x="494" y="96"/>
                    </a:lnTo>
                    <a:lnTo>
                      <a:pt x="486" y="72"/>
                    </a:lnTo>
                    <a:lnTo>
                      <a:pt x="486" y="56"/>
                    </a:lnTo>
                    <a:lnTo>
                      <a:pt x="494" y="56"/>
                    </a:lnTo>
                    <a:lnTo>
                      <a:pt x="494" y="48"/>
                    </a:lnTo>
                    <a:lnTo>
                      <a:pt x="494" y="40"/>
                    </a:lnTo>
                    <a:lnTo>
                      <a:pt x="494" y="32"/>
                    </a:lnTo>
                    <a:lnTo>
                      <a:pt x="494" y="24"/>
                    </a:lnTo>
                    <a:lnTo>
                      <a:pt x="494" y="32"/>
                    </a:lnTo>
                    <a:lnTo>
                      <a:pt x="478" y="32"/>
                    </a:lnTo>
                    <a:lnTo>
                      <a:pt x="462" y="32"/>
                    </a:lnTo>
                    <a:lnTo>
                      <a:pt x="454" y="32"/>
                    </a:lnTo>
                    <a:lnTo>
                      <a:pt x="439" y="16"/>
                    </a:lnTo>
                    <a:lnTo>
                      <a:pt x="423" y="8"/>
                    </a:lnTo>
                    <a:lnTo>
                      <a:pt x="415" y="0"/>
                    </a:lnTo>
                    <a:lnTo>
                      <a:pt x="407" y="8"/>
                    </a:lnTo>
                    <a:lnTo>
                      <a:pt x="399" y="32"/>
                    </a:lnTo>
                    <a:lnTo>
                      <a:pt x="383" y="48"/>
                    </a:lnTo>
                    <a:lnTo>
                      <a:pt x="383" y="56"/>
                    </a:lnTo>
                    <a:lnTo>
                      <a:pt x="391" y="64"/>
                    </a:lnTo>
                    <a:lnTo>
                      <a:pt x="399" y="72"/>
                    </a:lnTo>
                    <a:lnTo>
                      <a:pt x="415" y="64"/>
                    </a:lnTo>
                    <a:lnTo>
                      <a:pt x="431" y="56"/>
                    </a:lnTo>
                    <a:lnTo>
                      <a:pt x="439" y="48"/>
                    </a:lnTo>
                    <a:lnTo>
                      <a:pt x="454" y="48"/>
                    </a:lnTo>
                    <a:lnTo>
                      <a:pt x="470" y="56"/>
                    </a:lnTo>
                    <a:lnTo>
                      <a:pt x="470" y="72"/>
                    </a:lnTo>
                    <a:lnTo>
                      <a:pt x="470" y="80"/>
                    </a:lnTo>
                    <a:lnTo>
                      <a:pt x="462" y="104"/>
                    </a:lnTo>
                    <a:lnTo>
                      <a:pt x="462" y="112"/>
                    </a:lnTo>
                    <a:lnTo>
                      <a:pt x="462" y="120"/>
                    </a:lnTo>
                    <a:lnTo>
                      <a:pt x="462" y="135"/>
                    </a:lnTo>
                    <a:lnTo>
                      <a:pt x="454" y="151"/>
                    </a:lnTo>
                    <a:lnTo>
                      <a:pt x="439" y="159"/>
                    </a:lnTo>
                    <a:lnTo>
                      <a:pt x="431" y="159"/>
                    </a:lnTo>
                    <a:lnTo>
                      <a:pt x="415" y="151"/>
                    </a:lnTo>
                    <a:lnTo>
                      <a:pt x="407" y="143"/>
                    </a:lnTo>
                    <a:lnTo>
                      <a:pt x="399" y="143"/>
                    </a:lnTo>
                    <a:lnTo>
                      <a:pt x="391" y="143"/>
                    </a:lnTo>
                    <a:lnTo>
                      <a:pt x="367" y="135"/>
                    </a:lnTo>
                    <a:lnTo>
                      <a:pt x="351" y="120"/>
                    </a:lnTo>
                    <a:lnTo>
                      <a:pt x="351" y="112"/>
                    </a:lnTo>
                    <a:lnTo>
                      <a:pt x="351" y="104"/>
                    </a:lnTo>
                    <a:lnTo>
                      <a:pt x="351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27" y="64"/>
                    </a:lnTo>
                    <a:lnTo>
                      <a:pt x="319" y="56"/>
                    </a:lnTo>
                    <a:lnTo>
                      <a:pt x="311" y="64"/>
                    </a:lnTo>
                    <a:lnTo>
                      <a:pt x="303" y="80"/>
                    </a:lnTo>
                    <a:lnTo>
                      <a:pt x="295" y="88"/>
                    </a:lnTo>
                    <a:lnTo>
                      <a:pt x="303" y="96"/>
                    </a:lnTo>
                    <a:lnTo>
                      <a:pt x="303" y="104"/>
                    </a:lnTo>
                    <a:lnTo>
                      <a:pt x="295" y="112"/>
                    </a:lnTo>
                    <a:lnTo>
                      <a:pt x="279" y="128"/>
                    </a:lnTo>
                    <a:lnTo>
                      <a:pt x="271" y="143"/>
                    </a:lnTo>
                    <a:lnTo>
                      <a:pt x="263" y="143"/>
                    </a:lnTo>
                    <a:lnTo>
                      <a:pt x="255" y="151"/>
                    </a:lnTo>
                    <a:lnTo>
                      <a:pt x="247" y="159"/>
                    </a:lnTo>
                    <a:lnTo>
                      <a:pt x="231" y="183"/>
                    </a:lnTo>
                    <a:lnTo>
                      <a:pt x="223" y="207"/>
                    </a:lnTo>
                    <a:lnTo>
                      <a:pt x="231" y="239"/>
                    </a:lnTo>
                    <a:lnTo>
                      <a:pt x="247" y="255"/>
                    </a:lnTo>
                    <a:lnTo>
                      <a:pt x="247" y="247"/>
                    </a:lnTo>
                    <a:lnTo>
                      <a:pt x="247" y="263"/>
                    </a:lnTo>
                    <a:lnTo>
                      <a:pt x="247" y="295"/>
                    </a:lnTo>
                    <a:lnTo>
                      <a:pt x="231" y="319"/>
                    </a:lnTo>
                    <a:lnTo>
                      <a:pt x="223" y="327"/>
                    </a:lnTo>
                    <a:lnTo>
                      <a:pt x="223" y="335"/>
                    </a:lnTo>
                    <a:lnTo>
                      <a:pt x="215" y="335"/>
                    </a:lnTo>
                    <a:lnTo>
                      <a:pt x="199" y="335"/>
                    </a:lnTo>
                    <a:lnTo>
                      <a:pt x="183" y="335"/>
                    </a:lnTo>
                    <a:lnTo>
                      <a:pt x="175" y="343"/>
                    </a:lnTo>
                    <a:lnTo>
                      <a:pt x="167" y="359"/>
                    </a:lnTo>
                    <a:lnTo>
                      <a:pt x="175" y="375"/>
                    </a:lnTo>
                    <a:lnTo>
                      <a:pt x="191" y="383"/>
                    </a:lnTo>
                    <a:lnTo>
                      <a:pt x="199" y="383"/>
                    </a:lnTo>
                    <a:lnTo>
                      <a:pt x="207" y="375"/>
                    </a:lnTo>
                    <a:lnTo>
                      <a:pt x="215" y="367"/>
                    </a:lnTo>
                    <a:lnTo>
                      <a:pt x="231" y="383"/>
                    </a:lnTo>
                    <a:lnTo>
                      <a:pt x="239" y="407"/>
                    </a:lnTo>
                    <a:lnTo>
                      <a:pt x="239" y="423"/>
                    </a:lnTo>
                    <a:lnTo>
                      <a:pt x="239" y="447"/>
                    </a:lnTo>
                    <a:lnTo>
                      <a:pt x="223" y="463"/>
                    </a:lnTo>
                    <a:lnTo>
                      <a:pt x="215" y="503"/>
                    </a:lnTo>
                    <a:lnTo>
                      <a:pt x="183" y="583"/>
                    </a:lnTo>
                    <a:lnTo>
                      <a:pt x="167" y="631"/>
                    </a:lnTo>
                    <a:lnTo>
                      <a:pt x="151" y="647"/>
                    </a:lnTo>
                    <a:lnTo>
                      <a:pt x="135" y="670"/>
                    </a:lnTo>
                    <a:lnTo>
                      <a:pt x="119" y="710"/>
                    </a:lnTo>
                    <a:lnTo>
                      <a:pt x="103" y="758"/>
                    </a:lnTo>
                    <a:lnTo>
                      <a:pt x="88" y="790"/>
                    </a:lnTo>
                    <a:lnTo>
                      <a:pt x="72" y="806"/>
                    </a:lnTo>
                    <a:lnTo>
                      <a:pt x="64" y="814"/>
                    </a:lnTo>
                    <a:lnTo>
                      <a:pt x="56" y="814"/>
                    </a:lnTo>
                    <a:lnTo>
                      <a:pt x="48" y="814"/>
                    </a:lnTo>
                    <a:lnTo>
                      <a:pt x="40" y="814"/>
                    </a:lnTo>
                    <a:lnTo>
                      <a:pt x="32" y="814"/>
                    </a:lnTo>
                    <a:lnTo>
                      <a:pt x="16" y="830"/>
                    </a:lnTo>
                    <a:lnTo>
                      <a:pt x="0" y="846"/>
                    </a:lnTo>
                    <a:lnTo>
                      <a:pt x="399" y="105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30"/>
              <p:cNvSpPr>
                <a:spLocks/>
              </p:cNvSpPr>
              <p:nvPr/>
            </p:nvSpPr>
            <p:spPr bwMode="auto">
              <a:xfrm>
                <a:off x="3048" y="1168"/>
                <a:ext cx="533" cy="816"/>
              </a:xfrm>
              <a:custGeom>
                <a:avLst/>
                <a:gdLst>
                  <a:gd name="T0" fmla="*/ 127 w 598"/>
                  <a:gd name="T1" fmla="*/ 81 h 1054"/>
                  <a:gd name="T2" fmla="*/ 132 w 598"/>
                  <a:gd name="T3" fmla="*/ 74 h 1054"/>
                  <a:gd name="T4" fmla="*/ 127 w 598"/>
                  <a:gd name="T5" fmla="*/ 66 h 1054"/>
                  <a:gd name="T6" fmla="*/ 132 w 598"/>
                  <a:gd name="T7" fmla="*/ 60 h 1054"/>
                  <a:gd name="T8" fmla="*/ 142 w 598"/>
                  <a:gd name="T9" fmla="*/ 58 h 1054"/>
                  <a:gd name="T10" fmla="*/ 162 w 598"/>
                  <a:gd name="T11" fmla="*/ 59 h 1054"/>
                  <a:gd name="T12" fmla="*/ 159 w 598"/>
                  <a:gd name="T13" fmla="*/ 54 h 1054"/>
                  <a:gd name="T14" fmla="*/ 166 w 598"/>
                  <a:gd name="T15" fmla="*/ 49 h 1054"/>
                  <a:gd name="T16" fmla="*/ 182 w 598"/>
                  <a:gd name="T17" fmla="*/ 44 h 1054"/>
                  <a:gd name="T18" fmla="*/ 186 w 598"/>
                  <a:gd name="T19" fmla="*/ 39 h 1054"/>
                  <a:gd name="T20" fmla="*/ 189 w 598"/>
                  <a:gd name="T21" fmla="*/ 38 h 1054"/>
                  <a:gd name="T22" fmla="*/ 186 w 598"/>
                  <a:gd name="T23" fmla="*/ 30 h 1054"/>
                  <a:gd name="T24" fmla="*/ 185 w 598"/>
                  <a:gd name="T25" fmla="*/ 26 h 1054"/>
                  <a:gd name="T26" fmla="*/ 177 w 598"/>
                  <a:gd name="T27" fmla="*/ 20 h 1054"/>
                  <a:gd name="T28" fmla="*/ 156 w 598"/>
                  <a:gd name="T29" fmla="*/ 12 h 1054"/>
                  <a:gd name="T30" fmla="*/ 156 w 598"/>
                  <a:gd name="T31" fmla="*/ 9 h 1054"/>
                  <a:gd name="T32" fmla="*/ 153 w 598"/>
                  <a:gd name="T33" fmla="*/ 4 h 1054"/>
                  <a:gd name="T34" fmla="*/ 156 w 598"/>
                  <a:gd name="T35" fmla="*/ 3 h 1054"/>
                  <a:gd name="T36" fmla="*/ 156 w 598"/>
                  <a:gd name="T37" fmla="*/ 2 h 1054"/>
                  <a:gd name="T38" fmla="*/ 144 w 598"/>
                  <a:gd name="T39" fmla="*/ 2 h 1054"/>
                  <a:gd name="T40" fmla="*/ 132 w 598"/>
                  <a:gd name="T41" fmla="*/ 0 h 1054"/>
                  <a:gd name="T42" fmla="*/ 121 w 598"/>
                  <a:gd name="T43" fmla="*/ 4 h 1054"/>
                  <a:gd name="T44" fmla="*/ 127 w 598"/>
                  <a:gd name="T45" fmla="*/ 5 h 1054"/>
                  <a:gd name="T46" fmla="*/ 138 w 598"/>
                  <a:gd name="T47" fmla="*/ 4 h 1054"/>
                  <a:gd name="T48" fmla="*/ 148 w 598"/>
                  <a:gd name="T49" fmla="*/ 5 h 1054"/>
                  <a:gd name="T50" fmla="*/ 146 w 598"/>
                  <a:gd name="T51" fmla="*/ 9 h 1054"/>
                  <a:gd name="T52" fmla="*/ 144 w 598"/>
                  <a:gd name="T53" fmla="*/ 12 h 1054"/>
                  <a:gd name="T54" fmla="*/ 132 w 598"/>
                  <a:gd name="T55" fmla="*/ 12 h 1054"/>
                  <a:gd name="T56" fmla="*/ 123 w 598"/>
                  <a:gd name="T57" fmla="*/ 12 h 1054"/>
                  <a:gd name="T58" fmla="*/ 111 w 598"/>
                  <a:gd name="T59" fmla="*/ 9 h 1054"/>
                  <a:gd name="T60" fmla="*/ 111 w 598"/>
                  <a:gd name="T61" fmla="*/ 7 h 1054"/>
                  <a:gd name="T62" fmla="*/ 101 w 598"/>
                  <a:gd name="T63" fmla="*/ 4 h 1054"/>
                  <a:gd name="T64" fmla="*/ 94 w 598"/>
                  <a:gd name="T65" fmla="*/ 7 h 1054"/>
                  <a:gd name="T66" fmla="*/ 94 w 598"/>
                  <a:gd name="T67" fmla="*/ 9 h 1054"/>
                  <a:gd name="T68" fmla="*/ 84 w 598"/>
                  <a:gd name="T69" fmla="*/ 12 h 1054"/>
                  <a:gd name="T70" fmla="*/ 73 w 598"/>
                  <a:gd name="T71" fmla="*/ 14 h 1054"/>
                  <a:gd name="T72" fmla="*/ 78 w 598"/>
                  <a:gd name="T73" fmla="*/ 20 h 1054"/>
                  <a:gd name="T74" fmla="*/ 78 w 598"/>
                  <a:gd name="T75" fmla="*/ 22 h 1054"/>
                  <a:gd name="T76" fmla="*/ 70 w 598"/>
                  <a:gd name="T77" fmla="*/ 26 h 1054"/>
                  <a:gd name="T78" fmla="*/ 58 w 598"/>
                  <a:gd name="T79" fmla="*/ 26 h 1054"/>
                  <a:gd name="T80" fmla="*/ 55 w 598"/>
                  <a:gd name="T81" fmla="*/ 29 h 1054"/>
                  <a:gd name="T82" fmla="*/ 65 w 598"/>
                  <a:gd name="T83" fmla="*/ 29 h 1054"/>
                  <a:gd name="T84" fmla="*/ 76 w 598"/>
                  <a:gd name="T85" fmla="*/ 31 h 1054"/>
                  <a:gd name="T86" fmla="*/ 70 w 598"/>
                  <a:gd name="T87" fmla="*/ 36 h 1054"/>
                  <a:gd name="T88" fmla="*/ 53 w 598"/>
                  <a:gd name="T89" fmla="*/ 49 h 1054"/>
                  <a:gd name="T90" fmla="*/ 37 w 598"/>
                  <a:gd name="T91" fmla="*/ 54 h 1054"/>
                  <a:gd name="T92" fmla="*/ 23 w 598"/>
                  <a:gd name="T93" fmla="*/ 63 h 1054"/>
                  <a:gd name="T94" fmla="*/ 15 w 598"/>
                  <a:gd name="T95" fmla="*/ 63 h 1054"/>
                  <a:gd name="T96" fmla="*/ 4 w 598"/>
                  <a:gd name="T97" fmla="*/ 65 h 10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8"/>
                  <a:gd name="T148" fmla="*/ 0 h 1054"/>
                  <a:gd name="T149" fmla="*/ 598 w 598"/>
                  <a:gd name="T150" fmla="*/ 1054 h 10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8" h="1054">
                    <a:moveTo>
                      <a:pt x="399" y="1054"/>
                    </a:moveTo>
                    <a:lnTo>
                      <a:pt x="399" y="1046"/>
                    </a:lnTo>
                    <a:lnTo>
                      <a:pt x="399" y="1038"/>
                    </a:lnTo>
                    <a:lnTo>
                      <a:pt x="407" y="1022"/>
                    </a:lnTo>
                    <a:lnTo>
                      <a:pt x="407" y="990"/>
                    </a:lnTo>
                    <a:lnTo>
                      <a:pt x="415" y="958"/>
                    </a:lnTo>
                    <a:lnTo>
                      <a:pt x="423" y="926"/>
                    </a:lnTo>
                    <a:lnTo>
                      <a:pt x="415" y="894"/>
                    </a:lnTo>
                    <a:lnTo>
                      <a:pt x="399" y="854"/>
                    </a:lnTo>
                    <a:lnTo>
                      <a:pt x="407" y="814"/>
                    </a:lnTo>
                    <a:lnTo>
                      <a:pt x="407" y="798"/>
                    </a:lnTo>
                    <a:lnTo>
                      <a:pt x="415" y="782"/>
                    </a:lnTo>
                    <a:lnTo>
                      <a:pt x="431" y="766"/>
                    </a:lnTo>
                    <a:lnTo>
                      <a:pt x="439" y="758"/>
                    </a:lnTo>
                    <a:lnTo>
                      <a:pt x="447" y="750"/>
                    </a:lnTo>
                    <a:lnTo>
                      <a:pt x="454" y="750"/>
                    </a:lnTo>
                    <a:lnTo>
                      <a:pt x="486" y="758"/>
                    </a:lnTo>
                    <a:lnTo>
                      <a:pt x="510" y="758"/>
                    </a:lnTo>
                    <a:lnTo>
                      <a:pt x="510" y="750"/>
                    </a:lnTo>
                    <a:lnTo>
                      <a:pt x="510" y="726"/>
                    </a:lnTo>
                    <a:lnTo>
                      <a:pt x="502" y="702"/>
                    </a:lnTo>
                    <a:lnTo>
                      <a:pt x="510" y="686"/>
                    </a:lnTo>
                    <a:lnTo>
                      <a:pt x="518" y="663"/>
                    </a:lnTo>
                    <a:lnTo>
                      <a:pt x="526" y="631"/>
                    </a:lnTo>
                    <a:lnTo>
                      <a:pt x="550" y="591"/>
                    </a:lnTo>
                    <a:lnTo>
                      <a:pt x="566" y="575"/>
                    </a:lnTo>
                    <a:lnTo>
                      <a:pt x="574" y="567"/>
                    </a:lnTo>
                    <a:lnTo>
                      <a:pt x="582" y="559"/>
                    </a:lnTo>
                    <a:lnTo>
                      <a:pt x="590" y="527"/>
                    </a:lnTo>
                    <a:lnTo>
                      <a:pt x="590" y="511"/>
                    </a:lnTo>
                    <a:lnTo>
                      <a:pt x="598" y="511"/>
                    </a:lnTo>
                    <a:lnTo>
                      <a:pt x="598" y="503"/>
                    </a:lnTo>
                    <a:lnTo>
                      <a:pt x="598" y="487"/>
                    </a:lnTo>
                    <a:lnTo>
                      <a:pt x="598" y="455"/>
                    </a:lnTo>
                    <a:lnTo>
                      <a:pt x="598" y="415"/>
                    </a:lnTo>
                    <a:lnTo>
                      <a:pt x="590" y="383"/>
                    </a:lnTo>
                    <a:lnTo>
                      <a:pt x="590" y="375"/>
                    </a:lnTo>
                    <a:lnTo>
                      <a:pt x="590" y="359"/>
                    </a:lnTo>
                    <a:lnTo>
                      <a:pt x="582" y="335"/>
                    </a:lnTo>
                    <a:lnTo>
                      <a:pt x="574" y="311"/>
                    </a:lnTo>
                    <a:lnTo>
                      <a:pt x="566" y="287"/>
                    </a:lnTo>
                    <a:lnTo>
                      <a:pt x="558" y="263"/>
                    </a:lnTo>
                    <a:lnTo>
                      <a:pt x="526" y="223"/>
                    </a:lnTo>
                    <a:lnTo>
                      <a:pt x="502" y="167"/>
                    </a:lnTo>
                    <a:lnTo>
                      <a:pt x="494" y="143"/>
                    </a:lnTo>
                    <a:lnTo>
                      <a:pt x="494" y="135"/>
                    </a:lnTo>
                    <a:lnTo>
                      <a:pt x="494" y="128"/>
                    </a:lnTo>
                    <a:lnTo>
                      <a:pt x="494" y="112"/>
                    </a:lnTo>
                    <a:lnTo>
                      <a:pt x="494" y="96"/>
                    </a:lnTo>
                    <a:lnTo>
                      <a:pt x="486" y="72"/>
                    </a:lnTo>
                    <a:lnTo>
                      <a:pt x="486" y="56"/>
                    </a:lnTo>
                    <a:lnTo>
                      <a:pt x="494" y="56"/>
                    </a:lnTo>
                    <a:lnTo>
                      <a:pt x="494" y="48"/>
                    </a:lnTo>
                    <a:lnTo>
                      <a:pt x="494" y="40"/>
                    </a:lnTo>
                    <a:lnTo>
                      <a:pt x="494" y="32"/>
                    </a:lnTo>
                    <a:lnTo>
                      <a:pt x="494" y="24"/>
                    </a:lnTo>
                    <a:lnTo>
                      <a:pt x="494" y="32"/>
                    </a:lnTo>
                    <a:lnTo>
                      <a:pt x="478" y="32"/>
                    </a:lnTo>
                    <a:lnTo>
                      <a:pt x="462" y="32"/>
                    </a:lnTo>
                    <a:lnTo>
                      <a:pt x="454" y="32"/>
                    </a:lnTo>
                    <a:lnTo>
                      <a:pt x="439" y="16"/>
                    </a:lnTo>
                    <a:lnTo>
                      <a:pt x="423" y="8"/>
                    </a:lnTo>
                    <a:lnTo>
                      <a:pt x="415" y="0"/>
                    </a:lnTo>
                    <a:lnTo>
                      <a:pt x="407" y="8"/>
                    </a:lnTo>
                    <a:lnTo>
                      <a:pt x="399" y="32"/>
                    </a:lnTo>
                    <a:lnTo>
                      <a:pt x="383" y="48"/>
                    </a:lnTo>
                    <a:lnTo>
                      <a:pt x="383" y="56"/>
                    </a:lnTo>
                    <a:lnTo>
                      <a:pt x="391" y="64"/>
                    </a:lnTo>
                    <a:lnTo>
                      <a:pt x="399" y="72"/>
                    </a:lnTo>
                    <a:lnTo>
                      <a:pt x="415" y="64"/>
                    </a:lnTo>
                    <a:lnTo>
                      <a:pt x="431" y="56"/>
                    </a:lnTo>
                    <a:lnTo>
                      <a:pt x="439" y="48"/>
                    </a:lnTo>
                    <a:lnTo>
                      <a:pt x="454" y="48"/>
                    </a:lnTo>
                    <a:lnTo>
                      <a:pt x="470" y="56"/>
                    </a:lnTo>
                    <a:lnTo>
                      <a:pt x="470" y="72"/>
                    </a:lnTo>
                    <a:lnTo>
                      <a:pt x="470" y="80"/>
                    </a:lnTo>
                    <a:lnTo>
                      <a:pt x="462" y="104"/>
                    </a:lnTo>
                    <a:lnTo>
                      <a:pt x="462" y="112"/>
                    </a:lnTo>
                    <a:lnTo>
                      <a:pt x="462" y="120"/>
                    </a:lnTo>
                    <a:lnTo>
                      <a:pt x="462" y="135"/>
                    </a:lnTo>
                    <a:lnTo>
                      <a:pt x="454" y="151"/>
                    </a:lnTo>
                    <a:lnTo>
                      <a:pt x="439" y="159"/>
                    </a:lnTo>
                    <a:lnTo>
                      <a:pt x="431" y="159"/>
                    </a:lnTo>
                    <a:lnTo>
                      <a:pt x="415" y="151"/>
                    </a:lnTo>
                    <a:lnTo>
                      <a:pt x="407" y="143"/>
                    </a:lnTo>
                    <a:lnTo>
                      <a:pt x="399" y="143"/>
                    </a:lnTo>
                    <a:lnTo>
                      <a:pt x="391" y="143"/>
                    </a:lnTo>
                    <a:lnTo>
                      <a:pt x="367" y="135"/>
                    </a:lnTo>
                    <a:lnTo>
                      <a:pt x="351" y="120"/>
                    </a:lnTo>
                    <a:lnTo>
                      <a:pt x="351" y="112"/>
                    </a:lnTo>
                    <a:lnTo>
                      <a:pt x="351" y="104"/>
                    </a:lnTo>
                    <a:lnTo>
                      <a:pt x="351" y="96"/>
                    </a:lnTo>
                    <a:lnTo>
                      <a:pt x="351" y="88"/>
                    </a:lnTo>
                    <a:lnTo>
                      <a:pt x="343" y="72"/>
                    </a:lnTo>
                    <a:lnTo>
                      <a:pt x="327" y="64"/>
                    </a:lnTo>
                    <a:lnTo>
                      <a:pt x="319" y="56"/>
                    </a:lnTo>
                    <a:lnTo>
                      <a:pt x="311" y="64"/>
                    </a:lnTo>
                    <a:lnTo>
                      <a:pt x="303" y="80"/>
                    </a:lnTo>
                    <a:lnTo>
                      <a:pt x="295" y="88"/>
                    </a:lnTo>
                    <a:lnTo>
                      <a:pt x="303" y="96"/>
                    </a:lnTo>
                    <a:lnTo>
                      <a:pt x="303" y="104"/>
                    </a:lnTo>
                    <a:lnTo>
                      <a:pt x="295" y="112"/>
                    </a:lnTo>
                    <a:lnTo>
                      <a:pt x="279" y="128"/>
                    </a:lnTo>
                    <a:lnTo>
                      <a:pt x="271" y="143"/>
                    </a:lnTo>
                    <a:lnTo>
                      <a:pt x="263" y="143"/>
                    </a:lnTo>
                    <a:lnTo>
                      <a:pt x="255" y="151"/>
                    </a:lnTo>
                    <a:lnTo>
                      <a:pt x="247" y="159"/>
                    </a:lnTo>
                    <a:lnTo>
                      <a:pt x="231" y="183"/>
                    </a:lnTo>
                    <a:lnTo>
                      <a:pt x="223" y="207"/>
                    </a:lnTo>
                    <a:lnTo>
                      <a:pt x="231" y="239"/>
                    </a:lnTo>
                    <a:lnTo>
                      <a:pt x="247" y="255"/>
                    </a:lnTo>
                    <a:lnTo>
                      <a:pt x="247" y="247"/>
                    </a:lnTo>
                    <a:lnTo>
                      <a:pt x="247" y="263"/>
                    </a:lnTo>
                    <a:lnTo>
                      <a:pt x="247" y="295"/>
                    </a:lnTo>
                    <a:lnTo>
                      <a:pt x="231" y="319"/>
                    </a:lnTo>
                    <a:lnTo>
                      <a:pt x="223" y="327"/>
                    </a:lnTo>
                    <a:lnTo>
                      <a:pt x="223" y="335"/>
                    </a:lnTo>
                    <a:lnTo>
                      <a:pt x="215" y="335"/>
                    </a:lnTo>
                    <a:lnTo>
                      <a:pt x="199" y="335"/>
                    </a:lnTo>
                    <a:lnTo>
                      <a:pt x="183" y="335"/>
                    </a:lnTo>
                    <a:lnTo>
                      <a:pt x="175" y="343"/>
                    </a:lnTo>
                    <a:lnTo>
                      <a:pt x="167" y="359"/>
                    </a:lnTo>
                    <a:lnTo>
                      <a:pt x="175" y="375"/>
                    </a:lnTo>
                    <a:lnTo>
                      <a:pt x="191" y="383"/>
                    </a:lnTo>
                    <a:lnTo>
                      <a:pt x="199" y="383"/>
                    </a:lnTo>
                    <a:lnTo>
                      <a:pt x="207" y="375"/>
                    </a:lnTo>
                    <a:lnTo>
                      <a:pt x="215" y="367"/>
                    </a:lnTo>
                    <a:lnTo>
                      <a:pt x="231" y="383"/>
                    </a:lnTo>
                    <a:lnTo>
                      <a:pt x="239" y="407"/>
                    </a:lnTo>
                    <a:lnTo>
                      <a:pt x="239" y="423"/>
                    </a:lnTo>
                    <a:lnTo>
                      <a:pt x="239" y="447"/>
                    </a:lnTo>
                    <a:lnTo>
                      <a:pt x="223" y="463"/>
                    </a:lnTo>
                    <a:lnTo>
                      <a:pt x="215" y="503"/>
                    </a:lnTo>
                    <a:lnTo>
                      <a:pt x="183" y="583"/>
                    </a:lnTo>
                    <a:lnTo>
                      <a:pt x="167" y="631"/>
                    </a:lnTo>
                    <a:lnTo>
                      <a:pt x="151" y="647"/>
                    </a:lnTo>
                    <a:lnTo>
                      <a:pt x="135" y="670"/>
                    </a:lnTo>
                    <a:lnTo>
                      <a:pt x="119" y="710"/>
                    </a:lnTo>
                    <a:lnTo>
                      <a:pt x="103" y="758"/>
                    </a:lnTo>
                    <a:lnTo>
                      <a:pt x="88" y="790"/>
                    </a:lnTo>
                    <a:lnTo>
                      <a:pt x="72" y="806"/>
                    </a:lnTo>
                    <a:lnTo>
                      <a:pt x="64" y="814"/>
                    </a:lnTo>
                    <a:lnTo>
                      <a:pt x="56" y="814"/>
                    </a:lnTo>
                    <a:lnTo>
                      <a:pt x="48" y="814"/>
                    </a:lnTo>
                    <a:lnTo>
                      <a:pt x="40" y="814"/>
                    </a:lnTo>
                    <a:lnTo>
                      <a:pt x="32" y="814"/>
                    </a:lnTo>
                    <a:lnTo>
                      <a:pt x="16" y="830"/>
                    </a:lnTo>
                    <a:lnTo>
                      <a:pt x="0" y="84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31"/>
              <p:cNvSpPr>
                <a:spLocks/>
              </p:cNvSpPr>
              <p:nvPr/>
            </p:nvSpPr>
            <p:spPr bwMode="auto">
              <a:xfrm>
                <a:off x="2934" y="1736"/>
                <a:ext cx="71" cy="99"/>
              </a:xfrm>
              <a:custGeom>
                <a:avLst/>
                <a:gdLst>
                  <a:gd name="T0" fmla="*/ 15 w 80"/>
                  <a:gd name="T1" fmla="*/ 2 h 128"/>
                  <a:gd name="T2" fmla="*/ 10 w 80"/>
                  <a:gd name="T3" fmla="*/ 2 h 128"/>
                  <a:gd name="T4" fmla="*/ 4 w 80"/>
                  <a:gd name="T5" fmla="*/ 4 h 128"/>
                  <a:gd name="T6" fmla="*/ 4 w 80"/>
                  <a:gd name="T7" fmla="*/ 4 h 128"/>
                  <a:gd name="T8" fmla="*/ 0 w 80"/>
                  <a:gd name="T9" fmla="*/ 4 h 128"/>
                  <a:gd name="T10" fmla="*/ 4 w 80"/>
                  <a:gd name="T11" fmla="*/ 5 h 128"/>
                  <a:gd name="T12" fmla="*/ 4 w 80"/>
                  <a:gd name="T13" fmla="*/ 5 h 128"/>
                  <a:gd name="T14" fmla="*/ 8 w 80"/>
                  <a:gd name="T15" fmla="*/ 7 h 128"/>
                  <a:gd name="T16" fmla="*/ 4 w 80"/>
                  <a:gd name="T17" fmla="*/ 9 h 128"/>
                  <a:gd name="T18" fmla="*/ 4 w 80"/>
                  <a:gd name="T19" fmla="*/ 9 h 128"/>
                  <a:gd name="T20" fmla="*/ 4 w 80"/>
                  <a:gd name="T21" fmla="*/ 10 h 128"/>
                  <a:gd name="T22" fmla="*/ 4 w 80"/>
                  <a:gd name="T23" fmla="*/ 10 h 128"/>
                  <a:gd name="T24" fmla="*/ 8 w 80"/>
                  <a:gd name="T25" fmla="*/ 9 h 128"/>
                  <a:gd name="T26" fmla="*/ 10 w 80"/>
                  <a:gd name="T27" fmla="*/ 9 h 128"/>
                  <a:gd name="T28" fmla="*/ 12 w 80"/>
                  <a:gd name="T29" fmla="*/ 9 h 128"/>
                  <a:gd name="T30" fmla="*/ 12 w 80"/>
                  <a:gd name="T31" fmla="*/ 8 h 128"/>
                  <a:gd name="T32" fmla="*/ 15 w 80"/>
                  <a:gd name="T33" fmla="*/ 8 h 128"/>
                  <a:gd name="T34" fmla="*/ 20 w 80"/>
                  <a:gd name="T35" fmla="*/ 7 h 128"/>
                  <a:gd name="T36" fmla="*/ 25 w 80"/>
                  <a:gd name="T37" fmla="*/ 5 h 128"/>
                  <a:gd name="T38" fmla="*/ 25 w 80"/>
                  <a:gd name="T39" fmla="*/ 4 h 128"/>
                  <a:gd name="T40" fmla="*/ 25 w 80"/>
                  <a:gd name="T41" fmla="*/ 3 h 128"/>
                  <a:gd name="T42" fmla="*/ 20 w 80"/>
                  <a:gd name="T43" fmla="*/ 3 h 128"/>
                  <a:gd name="T44" fmla="*/ 18 w 80"/>
                  <a:gd name="T45" fmla="*/ 2 h 128"/>
                  <a:gd name="T46" fmla="*/ 20 w 80"/>
                  <a:gd name="T47" fmla="*/ 2 h 128"/>
                  <a:gd name="T48" fmla="*/ 22 w 80"/>
                  <a:gd name="T49" fmla="*/ 2 h 128"/>
                  <a:gd name="T50" fmla="*/ 22 w 80"/>
                  <a:gd name="T51" fmla="*/ 0 h 128"/>
                  <a:gd name="T52" fmla="*/ 20 w 80"/>
                  <a:gd name="T53" fmla="*/ 0 h 128"/>
                  <a:gd name="T54" fmla="*/ 15 w 80"/>
                  <a:gd name="T55" fmla="*/ 2 h 1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128"/>
                  <a:gd name="T86" fmla="*/ 80 w 80"/>
                  <a:gd name="T87" fmla="*/ 128 h 1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128">
                    <a:moveTo>
                      <a:pt x="48" y="8"/>
                    </a:moveTo>
                    <a:lnTo>
                      <a:pt x="32" y="32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16" y="112"/>
                    </a:lnTo>
                    <a:lnTo>
                      <a:pt x="8" y="120"/>
                    </a:lnTo>
                    <a:lnTo>
                      <a:pt x="8" y="128"/>
                    </a:lnTo>
                    <a:lnTo>
                      <a:pt x="16" y="128"/>
                    </a:lnTo>
                    <a:lnTo>
                      <a:pt x="24" y="120"/>
                    </a:lnTo>
                    <a:lnTo>
                      <a:pt x="32" y="120"/>
                    </a:lnTo>
                    <a:lnTo>
                      <a:pt x="40" y="112"/>
                    </a:lnTo>
                    <a:lnTo>
                      <a:pt x="40" y="104"/>
                    </a:lnTo>
                    <a:lnTo>
                      <a:pt x="48" y="104"/>
                    </a:lnTo>
                    <a:lnTo>
                      <a:pt x="64" y="88"/>
                    </a:lnTo>
                    <a:lnTo>
                      <a:pt x="80" y="72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72" y="16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32"/>
              <p:cNvSpPr>
                <a:spLocks/>
              </p:cNvSpPr>
              <p:nvPr/>
            </p:nvSpPr>
            <p:spPr bwMode="auto">
              <a:xfrm>
                <a:off x="2934" y="1736"/>
                <a:ext cx="71" cy="99"/>
              </a:xfrm>
              <a:custGeom>
                <a:avLst/>
                <a:gdLst>
                  <a:gd name="T0" fmla="*/ 15 w 80"/>
                  <a:gd name="T1" fmla="*/ 2 h 128"/>
                  <a:gd name="T2" fmla="*/ 10 w 80"/>
                  <a:gd name="T3" fmla="*/ 2 h 128"/>
                  <a:gd name="T4" fmla="*/ 4 w 80"/>
                  <a:gd name="T5" fmla="*/ 4 h 128"/>
                  <a:gd name="T6" fmla="*/ 4 w 80"/>
                  <a:gd name="T7" fmla="*/ 4 h 128"/>
                  <a:gd name="T8" fmla="*/ 0 w 80"/>
                  <a:gd name="T9" fmla="*/ 4 h 128"/>
                  <a:gd name="T10" fmla="*/ 4 w 80"/>
                  <a:gd name="T11" fmla="*/ 5 h 128"/>
                  <a:gd name="T12" fmla="*/ 4 w 80"/>
                  <a:gd name="T13" fmla="*/ 5 h 128"/>
                  <a:gd name="T14" fmla="*/ 8 w 80"/>
                  <a:gd name="T15" fmla="*/ 7 h 128"/>
                  <a:gd name="T16" fmla="*/ 4 w 80"/>
                  <a:gd name="T17" fmla="*/ 9 h 128"/>
                  <a:gd name="T18" fmla="*/ 4 w 80"/>
                  <a:gd name="T19" fmla="*/ 9 h 128"/>
                  <a:gd name="T20" fmla="*/ 4 w 80"/>
                  <a:gd name="T21" fmla="*/ 10 h 128"/>
                  <a:gd name="T22" fmla="*/ 4 w 80"/>
                  <a:gd name="T23" fmla="*/ 10 h 128"/>
                  <a:gd name="T24" fmla="*/ 8 w 80"/>
                  <a:gd name="T25" fmla="*/ 9 h 128"/>
                  <a:gd name="T26" fmla="*/ 10 w 80"/>
                  <a:gd name="T27" fmla="*/ 9 h 128"/>
                  <a:gd name="T28" fmla="*/ 12 w 80"/>
                  <a:gd name="T29" fmla="*/ 9 h 128"/>
                  <a:gd name="T30" fmla="*/ 12 w 80"/>
                  <a:gd name="T31" fmla="*/ 8 h 128"/>
                  <a:gd name="T32" fmla="*/ 15 w 80"/>
                  <a:gd name="T33" fmla="*/ 8 h 128"/>
                  <a:gd name="T34" fmla="*/ 20 w 80"/>
                  <a:gd name="T35" fmla="*/ 7 h 128"/>
                  <a:gd name="T36" fmla="*/ 25 w 80"/>
                  <a:gd name="T37" fmla="*/ 5 h 128"/>
                  <a:gd name="T38" fmla="*/ 25 w 80"/>
                  <a:gd name="T39" fmla="*/ 4 h 128"/>
                  <a:gd name="T40" fmla="*/ 25 w 80"/>
                  <a:gd name="T41" fmla="*/ 3 h 128"/>
                  <a:gd name="T42" fmla="*/ 20 w 80"/>
                  <a:gd name="T43" fmla="*/ 3 h 128"/>
                  <a:gd name="T44" fmla="*/ 18 w 80"/>
                  <a:gd name="T45" fmla="*/ 2 h 128"/>
                  <a:gd name="T46" fmla="*/ 20 w 80"/>
                  <a:gd name="T47" fmla="*/ 2 h 128"/>
                  <a:gd name="T48" fmla="*/ 22 w 80"/>
                  <a:gd name="T49" fmla="*/ 2 h 128"/>
                  <a:gd name="T50" fmla="*/ 22 w 80"/>
                  <a:gd name="T51" fmla="*/ 0 h 128"/>
                  <a:gd name="T52" fmla="*/ 20 w 80"/>
                  <a:gd name="T53" fmla="*/ 0 h 128"/>
                  <a:gd name="T54" fmla="*/ 15 w 80"/>
                  <a:gd name="T55" fmla="*/ 2 h 1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128"/>
                  <a:gd name="T86" fmla="*/ 80 w 80"/>
                  <a:gd name="T87" fmla="*/ 128 h 1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128">
                    <a:moveTo>
                      <a:pt x="48" y="8"/>
                    </a:moveTo>
                    <a:lnTo>
                      <a:pt x="32" y="32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16" y="112"/>
                    </a:lnTo>
                    <a:lnTo>
                      <a:pt x="8" y="120"/>
                    </a:lnTo>
                    <a:lnTo>
                      <a:pt x="8" y="128"/>
                    </a:lnTo>
                    <a:lnTo>
                      <a:pt x="16" y="128"/>
                    </a:lnTo>
                    <a:lnTo>
                      <a:pt x="24" y="120"/>
                    </a:lnTo>
                    <a:lnTo>
                      <a:pt x="32" y="120"/>
                    </a:lnTo>
                    <a:lnTo>
                      <a:pt x="40" y="112"/>
                    </a:lnTo>
                    <a:lnTo>
                      <a:pt x="40" y="104"/>
                    </a:lnTo>
                    <a:lnTo>
                      <a:pt x="48" y="104"/>
                    </a:lnTo>
                    <a:lnTo>
                      <a:pt x="64" y="88"/>
                    </a:lnTo>
                    <a:lnTo>
                      <a:pt x="80" y="72"/>
                    </a:lnTo>
                    <a:lnTo>
                      <a:pt x="80" y="48"/>
                    </a:lnTo>
                    <a:lnTo>
                      <a:pt x="80" y="40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64" y="24"/>
                    </a:lnTo>
                    <a:lnTo>
                      <a:pt x="72" y="16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48" y="8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33"/>
              <p:cNvSpPr>
                <a:spLocks/>
              </p:cNvSpPr>
              <p:nvPr/>
            </p:nvSpPr>
            <p:spPr bwMode="auto">
              <a:xfrm>
                <a:off x="3246" y="432"/>
                <a:ext cx="946" cy="723"/>
              </a:xfrm>
              <a:custGeom>
                <a:avLst/>
                <a:gdLst>
                  <a:gd name="T0" fmla="*/ 23 w 1061"/>
                  <a:gd name="T1" fmla="*/ 57 h 934"/>
                  <a:gd name="T2" fmla="*/ 44 w 1061"/>
                  <a:gd name="T3" fmla="*/ 63 h 934"/>
                  <a:gd name="T4" fmla="*/ 69 w 1061"/>
                  <a:gd name="T5" fmla="*/ 67 h 934"/>
                  <a:gd name="T6" fmla="*/ 54 w 1061"/>
                  <a:gd name="T7" fmla="*/ 67 h 934"/>
                  <a:gd name="T8" fmla="*/ 28 w 1061"/>
                  <a:gd name="T9" fmla="*/ 70 h 934"/>
                  <a:gd name="T10" fmla="*/ 8 w 1061"/>
                  <a:gd name="T11" fmla="*/ 70 h 934"/>
                  <a:gd name="T12" fmla="*/ 15 w 1061"/>
                  <a:gd name="T13" fmla="*/ 66 h 934"/>
                  <a:gd name="T14" fmla="*/ 4 w 1061"/>
                  <a:gd name="T15" fmla="*/ 60 h 934"/>
                  <a:gd name="T16" fmla="*/ 4 w 1061"/>
                  <a:gd name="T17" fmla="*/ 56 h 934"/>
                  <a:gd name="T18" fmla="*/ 11 w 1061"/>
                  <a:gd name="T19" fmla="*/ 50 h 934"/>
                  <a:gd name="T20" fmla="*/ 31 w 1061"/>
                  <a:gd name="T21" fmla="*/ 41 h 934"/>
                  <a:gd name="T22" fmla="*/ 49 w 1061"/>
                  <a:gd name="T23" fmla="*/ 41 h 934"/>
                  <a:gd name="T24" fmla="*/ 62 w 1061"/>
                  <a:gd name="T25" fmla="*/ 42 h 934"/>
                  <a:gd name="T26" fmla="*/ 73 w 1061"/>
                  <a:gd name="T27" fmla="*/ 42 h 934"/>
                  <a:gd name="T28" fmla="*/ 86 w 1061"/>
                  <a:gd name="T29" fmla="*/ 40 h 934"/>
                  <a:gd name="T30" fmla="*/ 84 w 1061"/>
                  <a:gd name="T31" fmla="*/ 37 h 934"/>
                  <a:gd name="T32" fmla="*/ 84 w 1061"/>
                  <a:gd name="T33" fmla="*/ 34 h 934"/>
                  <a:gd name="T34" fmla="*/ 89 w 1061"/>
                  <a:gd name="T35" fmla="*/ 30 h 934"/>
                  <a:gd name="T36" fmla="*/ 99 w 1061"/>
                  <a:gd name="T37" fmla="*/ 26 h 934"/>
                  <a:gd name="T38" fmla="*/ 108 w 1061"/>
                  <a:gd name="T39" fmla="*/ 19 h 934"/>
                  <a:gd name="T40" fmla="*/ 99 w 1061"/>
                  <a:gd name="T41" fmla="*/ 5 h 934"/>
                  <a:gd name="T42" fmla="*/ 99 w 1061"/>
                  <a:gd name="T43" fmla="*/ 3 h 934"/>
                  <a:gd name="T44" fmla="*/ 112 w 1061"/>
                  <a:gd name="T45" fmla="*/ 2 h 934"/>
                  <a:gd name="T46" fmla="*/ 129 w 1061"/>
                  <a:gd name="T47" fmla="*/ 4 h 934"/>
                  <a:gd name="T48" fmla="*/ 152 w 1061"/>
                  <a:gd name="T49" fmla="*/ 12 h 934"/>
                  <a:gd name="T50" fmla="*/ 160 w 1061"/>
                  <a:gd name="T51" fmla="*/ 15 h 934"/>
                  <a:gd name="T52" fmla="*/ 185 w 1061"/>
                  <a:gd name="T53" fmla="*/ 19 h 934"/>
                  <a:gd name="T54" fmla="*/ 212 w 1061"/>
                  <a:gd name="T55" fmla="*/ 22 h 934"/>
                  <a:gd name="T56" fmla="*/ 231 w 1061"/>
                  <a:gd name="T57" fmla="*/ 24 h 934"/>
                  <a:gd name="T58" fmla="*/ 253 w 1061"/>
                  <a:gd name="T59" fmla="*/ 28 h 934"/>
                  <a:gd name="T60" fmla="*/ 275 w 1061"/>
                  <a:gd name="T61" fmla="*/ 26 h 934"/>
                  <a:gd name="T62" fmla="*/ 300 w 1061"/>
                  <a:gd name="T63" fmla="*/ 19 h 934"/>
                  <a:gd name="T64" fmla="*/ 294 w 1061"/>
                  <a:gd name="T65" fmla="*/ 24 h 934"/>
                  <a:gd name="T66" fmla="*/ 291 w 1061"/>
                  <a:gd name="T67" fmla="*/ 31 h 934"/>
                  <a:gd name="T68" fmla="*/ 297 w 1061"/>
                  <a:gd name="T69" fmla="*/ 32 h 934"/>
                  <a:gd name="T70" fmla="*/ 306 w 1061"/>
                  <a:gd name="T71" fmla="*/ 38 h 934"/>
                  <a:gd name="T72" fmla="*/ 334 w 1061"/>
                  <a:gd name="T73" fmla="*/ 33 h 934"/>
                  <a:gd name="T74" fmla="*/ 324 w 1061"/>
                  <a:gd name="T75" fmla="*/ 36 h 934"/>
                  <a:gd name="T76" fmla="*/ 312 w 1061"/>
                  <a:gd name="T77" fmla="*/ 39 h 934"/>
                  <a:gd name="T78" fmla="*/ 297 w 1061"/>
                  <a:gd name="T79" fmla="*/ 40 h 934"/>
                  <a:gd name="T80" fmla="*/ 276 w 1061"/>
                  <a:gd name="T81" fmla="*/ 42 h 934"/>
                  <a:gd name="T82" fmla="*/ 257 w 1061"/>
                  <a:gd name="T83" fmla="*/ 44 h 934"/>
                  <a:gd name="T84" fmla="*/ 228 w 1061"/>
                  <a:gd name="T85" fmla="*/ 45 h 934"/>
                  <a:gd name="T86" fmla="*/ 202 w 1061"/>
                  <a:gd name="T87" fmla="*/ 51 h 934"/>
                  <a:gd name="T88" fmla="*/ 189 w 1061"/>
                  <a:gd name="T89" fmla="*/ 57 h 934"/>
                  <a:gd name="T90" fmla="*/ 187 w 1061"/>
                  <a:gd name="T91" fmla="*/ 60 h 934"/>
                  <a:gd name="T92" fmla="*/ 172 w 1061"/>
                  <a:gd name="T93" fmla="*/ 59 h 934"/>
                  <a:gd name="T94" fmla="*/ 152 w 1061"/>
                  <a:gd name="T95" fmla="*/ 57 h 934"/>
                  <a:gd name="T96" fmla="*/ 99 w 1061"/>
                  <a:gd name="T97" fmla="*/ 51 h 934"/>
                  <a:gd name="T98" fmla="*/ 69 w 1061"/>
                  <a:gd name="T99" fmla="*/ 54 h 934"/>
                  <a:gd name="T100" fmla="*/ 49 w 1061"/>
                  <a:gd name="T101" fmla="*/ 52 h 934"/>
                  <a:gd name="T102" fmla="*/ 26 w 1061"/>
                  <a:gd name="T103" fmla="*/ 54 h 9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61"/>
                  <a:gd name="T157" fmla="*/ 0 h 934"/>
                  <a:gd name="T158" fmla="*/ 1061 w 1061"/>
                  <a:gd name="T159" fmla="*/ 934 h 9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61" h="934">
                    <a:moveTo>
                      <a:pt x="80" y="702"/>
                    </a:moveTo>
                    <a:lnTo>
                      <a:pt x="72" y="710"/>
                    </a:lnTo>
                    <a:lnTo>
                      <a:pt x="72" y="718"/>
                    </a:lnTo>
                    <a:lnTo>
                      <a:pt x="72" y="726"/>
                    </a:lnTo>
                    <a:lnTo>
                      <a:pt x="72" y="742"/>
                    </a:lnTo>
                    <a:lnTo>
                      <a:pt x="80" y="758"/>
                    </a:lnTo>
                    <a:lnTo>
                      <a:pt x="96" y="774"/>
                    </a:lnTo>
                    <a:lnTo>
                      <a:pt x="104" y="790"/>
                    </a:lnTo>
                    <a:lnTo>
                      <a:pt x="112" y="798"/>
                    </a:lnTo>
                    <a:lnTo>
                      <a:pt x="136" y="806"/>
                    </a:lnTo>
                    <a:lnTo>
                      <a:pt x="160" y="814"/>
                    </a:lnTo>
                    <a:lnTo>
                      <a:pt x="176" y="822"/>
                    </a:lnTo>
                    <a:lnTo>
                      <a:pt x="184" y="838"/>
                    </a:lnTo>
                    <a:lnTo>
                      <a:pt x="200" y="846"/>
                    </a:lnTo>
                    <a:lnTo>
                      <a:pt x="216" y="862"/>
                    </a:lnTo>
                    <a:lnTo>
                      <a:pt x="216" y="870"/>
                    </a:lnTo>
                    <a:lnTo>
                      <a:pt x="208" y="878"/>
                    </a:lnTo>
                    <a:lnTo>
                      <a:pt x="200" y="878"/>
                    </a:lnTo>
                    <a:lnTo>
                      <a:pt x="192" y="870"/>
                    </a:lnTo>
                    <a:lnTo>
                      <a:pt x="168" y="870"/>
                    </a:lnTo>
                    <a:lnTo>
                      <a:pt x="160" y="862"/>
                    </a:lnTo>
                    <a:lnTo>
                      <a:pt x="144" y="862"/>
                    </a:lnTo>
                    <a:lnTo>
                      <a:pt x="128" y="862"/>
                    </a:lnTo>
                    <a:lnTo>
                      <a:pt x="112" y="878"/>
                    </a:lnTo>
                    <a:lnTo>
                      <a:pt x="88" y="902"/>
                    </a:lnTo>
                    <a:lnTo>
                      <a:pt x="72" y="918"/>
                    </a:lnTo>
                    <a:lnTo>
                      <a:pt x="64" y="934"/>
                    </a:lnTo>
                    <a:lnTo>
                      <a:pt x="48" y="934"/>
                    </a:lnTo>
                    <a:lnTo>
                      <a:pt x="32" y="934"/>
                    </a:lnTo>
                    <a:lnTo>
                      <a:pt x="24" y="918"/>
                    </a:lnTo>
                    <a:lnTo>
                      <a:pt x="32" y="902"/>
                    </a:lnTo>
                    <a:lnTo>
                      <a:pt x="32" y="878"/>
                    </a:lnTo>
                    <a:lnTo>
                      <a:pt x="40" y="870"/>
                    </a:lnTo>
                    <a:lnTo>
                      <a:pt x="40" y="862"/>
                    </a:lnTo>
                    <a:lnTo>
                      <a:pt x="48" y="854"/>
                    </a:lnTo>
                    <a:lnTo>
                      <a:pt x="48" y="838"/>
                    </a:lnTo>
                    <a:lnTo>
                      <a:pt x="48" y="822"/>
                    </a:lnTo>
                    <a:lnTo>
                      <a:pt x="48" y="814"/>
                    </a:lnTo>
                    <a:lnTo>
                      <a:pt x="40" y="806"/>
                    </a:lnTo>
                    <a:lnTo>
                      <a:pt x="16" y="782"/>
                    </a:lnTo>
                    <a:lnTo>
                      <a:pt x="0" y="758"/>
                    </a:lnTo>
                    <a:lnTo>
                      <a:pt x="0" y="742"/>
                    </a:lnTo>
                    <a:lnTo>
                      <a:pt x="8" y="742"/>
                    </a:lnTo>
                    <a:lnTo>
                      <a:pt x="8" y="726"/>
                    </a:lnTo>
                    <a:lnTo>
                      <a:pt x="8" y="718"/>
                    </a:lnTo>
                    <a:lnTo>
                      <a:pt x="8" y="710"/>
                    </a:lnTo>
                    <a:lnTo>
                      <a:pt x="8" y="694"/>
                    </a:lnTo>
                    <a:lnTo>
                      <a:pt x="8" y="686"/>
                    </a:lnTo>
                    <a:lnTo>
                      <a:pt x="16" y="670"/>
                    </a:lnTo>
                    <a:lnTo>
                      <a:pt x="32" y="654"/>
                    </a:lnTo>
                    <a:lnTo>
                      <a:pt x="56" y="638"/>
                    </a:lnTo>
                    <a:lnTo>
                      <a:pt x="88" y="630"/>
                    </a:lnTo>
                    <a:lnTo>
                      <a:pt x="104" y="598"/>
                    </a:lnTo>
                    <a:lnTo>
                      <a:pt x="104" y="558"/>
                    </a:lnTo>
                    <a:lnTo>
                      <a:pt x="96" y="535"/>
                    </a:lnTo>
                    <a:lnTo>
                      <a:pt x="96" y="519"/>
                    </a:lnTo>
                    <a:lnTo>
                      <a:pt x="104" y="511"/>
                    </a:lnTo>
                    <a:lnTo>
                      <a:pt x="112" y="519"/>
                    </a:lnTo>
                    <a:lnTo>
                      <a:pt x="128" y="527"/>
                    </a:lnTo>
                    <a:lnTo>
                      <a:pt x="152" y="535"/>
                    </a:lnTo>
                    <a:lnTo>
                      <a:pt x="160" y="535"/>
                    </a:lnTo>
                    <a:lnTo>
                      <a:pt x="168" y="543"/>
                    </a:lnTo>
                    <a:lnTo>
                      <a:pt x="176" y="550"/>
                    </a:lnTo>
                    <a:lnTo>
                      <a:pt x="184" y="550"/>
                    </a:lnTo>
                    <a:lnTo>
                      <a:pt x="192" y="543"/>
                    </a:lnTo>
                    <a:lnTo>
                      <a:pt x="200" y="543"/>
                    </a:lnTo>
                    <a:lnTo>
                      <a:pt x="200" y="550"/>
                    </a:lnTo>
                    <a:lnTo>
                      <a:pt x="208" y="550"/>
                    </a:lnTo>
                    <a:lnTo>
                      <a:pt x="224" y="550"/>
                    </a:lnTo>
                    <a:lnTo>
                      <a:pt x="231" y="550"/>
                    </a:lnTo>
                    <a:lnTo>
                      <a:pt x="239" y="550"/>
                    </a:lnTo>
                    <a:lnTo>
                      <a:pt x="247" y="550"/>
                    </a:lnTo>
                    <a:lnTo>
                      <a:pt x="255" y="535"/>
                    </a:lnTo>
                    <a:lnTo>
                      <a:pt x="263" y="527"/>
                    </a:lnTo>
                    <a:lnTo>
                      <a:pt x="271" y="519"/>
                    </a:lnTo>
                    <a:lnTo>
                      <a:pt x="271" y="511"/>
                    </a:lnTo>
                    <a:lnTo>
                      <a:pt x="271" y="503"/>
                    </a:lnTo>
                    <a:lnTo>
                      <a:pt x="271" y="495"/>
                    </a:lnTo>
                    <a:lnTo>
                      <a:pt x="271" y="487"/>
                    </a:lnTo>
                    <a:lnTo>
                      <a:pt x="263" y="479"/>
                    </a:lnTo>
                    <a:lnTo>
                      <a:pt x="263" y="471"/>
                    </a:lnTo>
                    <a:lnTo>
                      <a:pt x="263" y="463"/>
                    </a:lnTo>
                    <a:lnTo>
                      <a:pt x="263" y="455"/>
                    </a:lnTo>
                    <a:lnTo>
                      <a:pt x="263" y="447"/>
                    </a:lnTo>
                    <a:lnTo>
                      <a:pt x="263" y="439"/>
                    </a:lnTo>
                    <a:lnTo>
                      <a:pt x="255" y="431"/>
                    </a:lnTo>
                    <a:lnTo>
                      <a:pt x="247" y="431"/>
                    </a:lnTo>
                    <a:lnTo>
                      <a:pt x="255" y="415"/>
                    </a:lnTo>
                    <a:lnTo>
                      <a:pt x="271" y="399"/>
                    </a:lnTo>
                    <a:lnTo>
                      <a:pt x="279" y="391"/>
                    </a:lnTo>
                    <a:lnTo>
                      <a:pt x="287" y="375"/>
                    </a:lnTo>
                    <a:lnTo>
                      <a:pt x="303" y="367"/>
                    </a:lnTo>
                    <a:lnTo>
                      <a:pt x="311" y="351"/>
                    </a:lnTo>
                    <a:lnTo>
                      <a:pt x="311" y="343"/>
                    </a:lnTo>
                    <a:lnTo>
                      <a:pt x="311" y="335"/>
                    </a:lnTo>
                    <a:lnTo>
                      <a:pt x="311" y="319"/>
                    </a:lnTo>
                    <a:lnTo>
                      <a:pt x="311" y="303"/>
                    </a:lnTo>
                    <a:lnTo>
                      <a:pt x="311" y="295"/>
                    </a:lnTo>
                    <a:lnTo>
                      <a:pt x="327" y="271"/>
                    </a:lnTo>
                    <a:lnTo>
                      <a:pt x="343" y="239"/>
                    </a:lnTo>
                    <a:lnTo>
                      <a:pt x="343" y="191"/>
                    </a:lnTo>
                    <a:lnTo>
                      <a:pt x="343" y="143"/>
                    </a:lnTo>
                    <a:lnTo>
                      <a:pt x="335" y="103"/>
                    </a:lnTo>
                    <a:lnTo>
                      <a:pt x="327" y="71"/>
                    </a:lnTo>
                    <a:lnTo>
                      <a:pt x="311" y="63"/>
                    </a:lnTo>
                    <a:lnTo>
                      <a:pt x="303" y="55"/>
                    </a:lnTo>
                    <a:lnTo>
                      <a:pt x="303" y="47"/>
                    </a:lnTo>
                    <a:lnTo>
                      <a:pt x="295" y="39"/>
                    </a:lnTo>
                    <a:lnTo>
                      <a:pt x="303" y="39"/>
                    </a:lnTo>
                    <a:lnTo>
                      <a:pt x="311" y="39"/>
                    </a:lnTo>
                    <a:lnTo>
                      <a:pt x="311" y="31"/>
                    </a:lnTo>
                    <a:lnTo>
                      <a:pt x="311" y="23"/>
                    </a:lnTo>
                    <a:lnTo>
                      <a:pt x="319" y="15"/>
                    </a:lnTo>
                    <a:lnTo>
                      <a:pt x="327" y="15"/>
                    </a:lnTo>
                    <a:lnTo>
                      <a:pt x="351" y="8"/>
                    </a:lnTo>
                    <a:lnTo>
                      <a:pt x="367" y="0"/>
                    </a:lnTo>
                    <a:lnTo>
                      <a:pt x="375" y="8"/>
                    </a:lnTo>
                    <a:lnTo>
                      <a:pt x="383" y="15"/>
                    </a:lnTo>
                    <a:lnTo>
                      <a:pt x="391" y="23"/>
                    </a:lnTo>
                    <a:lnTo>
                      <a:pt x="407" y="47"/>
                    </a:lnTo>
                    <a:lnTo>
                      <a:pt x="431" y="79"/>
                    </a:lnTo>
                    <a:lnTo>
                      <a:pt x="455" y="111"/>
                    </a:lnTo>
                    <a:lnTo>
                      <a:pt x="471" y="127"/>
                    </a:lnTo>
                    <a:lnTo>
                      <a:pt x="471" y="135"/>
                    </a:lnTo>
                    <a:lnTo>
                      <a:pt x="479" y="143"/>
                    </a:lnTo>
                    <a:lnTo>
                      <a:pt x="479" y="159"/>
                    </a:lnTo>
                    <a:lnTo>
                      <a:pt x="479" y="175"/>
                    </a:lnTo>
                    <a:lnTo>
                      <a:pt x="487" y="183"/>
                    </a:lnTo>
                    <a:lnTo>
                      <a:pt x="495" y="191"/>
                    </a:lnTo>
                    <a:lnTo>
                      <a:pt x="503" y="199"/>
                    </a:lnTo>
                    <a:lnTo>
                      <a:pt x="511" y="199"/>
                    </a:lnTo>
                    <a:lnTo>
                      <a:pt x="527" y="207"/>
                    </a:lnTo>
                    <a:lnTo>
                      <a:pt x="543" y="223"/>
                    </a:lnTo>
                    <a:lnTo>
                      <a:pt x="559" y="231"/>
                    </a:lnTo>
                    <a:lnTo>
                      <a:pt x="583" y="247"/>
                    </a:lnTo>
                    <a:lnTo>
                      <a:pt x="606" y="263"/>
                    </a:lnTo>
                    <a:lnTo>
                      <a:pt x="622" y="271"/>
                    </a:lnTo>
                    <a:lnTo>
                      <a:pt x="638" y="279"/>
                    </a:lnTo>
                    <a:lnTo>
                      <a:pt x="662" y="287"/>
                    </a:lnTo>
                    <a:lnTo>
                      <a:pt x="670" y="295"/>
                    </a:lnTo>
                    <a:lnTo>
                      <a:pt x="678" y="303"/>
                    </a:lnTo>
                    <a:lnTo>
                      <a:pt x="686" y="303"/>
                    </a:lnTo>
                    <a:lnTo>
                      <a:pt x="694" y="303"/>
                    </a:lnTo>
                    <a:lnTo>
                      <a:pt x="710" y="303"/>
                    </a:lnTo>
                    <a:lnTo>
                      <a:pt x="726" y="311"/>
                    </a:lnTo>
                    <a:lnTo>
                      <a:pt x="742" y="319"/>
                    </a:lnTo>
                    <a:lnTo>
                      <a:pt x="766" y="335"/>
                    </a:lnTo>
                    <a:lnTo>
                      <a:pt x="774" y="335"/>
                    </a:lnTo>
                    <a:lnTo>
                      <a:pt x="782" y="343"/>
                    </a:lnTo>
                    <a:lnTo>
                      <a:pt x="798" y="351"/>
                    </a:lnTo>
                    <a:lnTo>
                      <a:pt x="822" y="359"/>
                    </a:lnTo>
                    <a:lnTo>
                      <a:pt x="830" y="359"/>
                    </a:lnTo>
                    <a:lnTo>
                      <a:pt x="846" y="351"/>
                    </a:lnTo>
                    <a:lnTo>
                      <a:pt x="854" y="335"/>
                    </a:lnTo>
                    <a:lnTo>
                      <a:pt x="862" y="327"/>
                    </a:lnTo>
                    <a:lnTo>
                      <a:pt x="886" y="303"/>
                    </a:lnTo>
                    <a:lnTo>
                      <a:pt x="926" y="271"/>
                    </a:lnTo>
                    <a:lnTo>
                      <a:pt x="949" y="239"/>
                    </a:lnTo>
                    <a:lnTo>
                      <a:pt x="949" y="231"/>
                    </a:lnTo>
                    <a:lnTo>
                      <a:pt x="949" y="239"/>
                    </a:lnTo>
                    <a:lnTo>
                      <a:pt x="949" y="255"/>
                    </a:lnTo>
                    <a:lnTo>
                      <a:pt x="949" y="271"/>
                    </a:lnTo>
                    <a:lnTo>
                      <a:pt x="942" y="271"/>
                    </a:lnTo>
                    <a:lnTo>
                      <a:pt x="942" y="279"/>
                    </a:lnTo>
                    <a:lnTo>
                      <a:pt x="926" y="311"/>
                    </a:lnTo>
                    <a:lnTo>
                      <a:pt x="910" y="343"/>
                    </a:lnTo>
                    <a:lnTo>
                      <a:pt x="902" y="367"/>
                    </a:lnTo>
                    <a:lnTo>
                      <a:pt x="902" y="383"/>
                    </a:lnTo>
                    <a:lnTo>
                      <a:pt x="910" y="391"/>
                    </a:lnTo>
                    <a:lnTo>
                      <a:pt x="918" y="399"/>
                    </a:lnTo>
                    <a:lnTo>
                      <a:pt x="934" y="407"/>
                    </a:lnTo>
                    <a:lnTo>
                      <a:pt x="949" y="415"/>
                    </a:lnTo>
                    <a:lnTo>
                      <a:pt x="957" y="415"/>
                    </a:lnTo>
                    <a:lnTo>
                      <a:pt x="949" y="415"/>
                    </a:lnTo>
                    <a:lnTo>
                      <a:pt x="934" y="415"/>
                    </a:lnTo>
                    <a:lnTo>
                      <a:pt x="918" y="431"/>
                    </a:lnTo>
                    <a:lnTo>
                      <a:pt x="926" y="447"/>
                    </a:lnTo>
                    <a:lnTo>
                      <a:pt x="934" y="463"/>
                    </a:lnTo>
                    <a:lnTo>
                      <a:pt x="949" y="479"/>
                    </a:lnTo>
                    <a:lnTo>
                      <a:pt x="965" y="487"/>
                    </a:lnTo>
                    <a:lnTo>
                      <a:pt x="981" y="479"/>
                    </a:lnTo>
                    <a:lnTo>
                      <a:pt x="1005" y="471"/>
                    </a:lnTo>
                    <a:lnTo>
                      <a:pt x="1029" y="455"/>
                    </a:lnTo>
                    <a:lnTo>
                      <a:pt x="1045" y="439"/>
                    </a:lnTo>
                    <a:lnTo>
                      <a:pt x="1053" y="431"/>
                    </a:lnTo>
                    <a:lnTo>
                      <a:pt x="1061" y="439"/>
                    </a:lnTo>
                    <a:lnTo>
                      <a:pt x="1061" y="447"/>
                    </a:lnTo>
                    <a:lnTo>
                      <a:pt x="1061" y="455"/>
                    </a:lnTo>
                    <a:lnTo>
                      <a:pt x="1045" y="463"/>
                    </a:lnTo>
                    <a:lnTo>
                      <a:pt x="1021" y="471"/>
                    </a:lnTo>
                    <a:lnTo>
                      <a:pt x="1013" y="487"/>
                    </a:lnTo>
                    <a:lnTo>
                      <a:pt x="1005" y="503"/>
                    </a:lnTo>
                    <a:lnTo>
                      <a:pt x="997" y="511"/>
                    </a:lnTo>
                    <a:lnTo>
                      <a:pt x="989" y="511"/>
                    </a:lnTo>
                    <a:lnTo>
                      <a:pt x="981" y="511"/>
                    </a:lnTo>
                    <a:lnTo>
                      <a:pt x="973" y="519"/>
                    </a:lnTo>
                    <a:lnTo>
                      <a:pt x="965" y="519"/>
                    </a:lnTo>
                    <a:lnTo>
                      <a:pt x="949" y="519"/>
                    </a:lnTo>
                    <a:lnTo>
                      <a:pt x="942" y="511"/>
                    </a:lnTo>
                    <a:lnTo>
                      <a:pt x="934" y="519"/>
                    </a:lnTo>
                    <a:lnTo>
                      <a:pt x="918" y="535"/>
                    </a:lnTo>
                    <a:lnTo>
                      <a:pt x="894" y="550"/>
                    </a:lnTo>
                    <a:lnTo>
                      <a:pt x="886" y="550"/>
                    </a:lnTo>
                    <a:lnTo>
                      <a:pt x="878" y="550"/>
                    </a:lnTo>
                    <a:lnTo>
                      <a:pt x="870" y="550"/>
                    </a:lnTo>
                    <a:lnTo>
                      <a:pt x="862" y="550"/>
                    </a:lnTo>
                    <a:lnTo>
                      <a:pt x="854" y="558"/>
                    </a:lnTo>
                    <a:lnTo>
                      <a:pt x="838" y="566"/>
                    </a:lnTo>
                    <a:lnTo>
                      <a:pt x="814" y="574"/>
                    </a:lnTo>
                    <a:lnTo>
                      <a:pt x="806" y="574"/>
                    </a:lnTo>
                    <a:lnTo>
                      <a:pt x="790" y="566"/>
                    </a:lnTo>
                    <a:lnTo>
                      <a:pt x="766" y="558"/>
                    </a:lnTo>
                    <a:lnTo>
                      <a:pt x="742" y="558"/>
                    </a:lnTo>
                    <a:lnTo>
                      <a:pt x="726" y="566"/>
                    </a:lnTo>
                    <a:lnTo>
                      <a:pt x="718" y="582"/>
                    </a:lnTo>
                    <a:lnTo>
                      <a:pt x="710" y="590"/>
                    </a:lnTo>
                    <a:lnTo>
                      <a:pt x="686" y="614"/>
                    </a:lnTo>
                    <a:lnTo>
                      <a:pt x="662" y="630"/>
                    </a:lnTo>
                    <a:lnTo>
                      <a:pt x="646" y="646"/>
                    </a:lnTo>
                    <a:lnTo>
                      <a:pt x="638" y="662"/>
                    </a:lnTo>
                    <a:lnTo>
                      <a:pt x="638" y="670"/>
                    </a:lnTo>
                    <a:lnTo>
                      <a:pt x="638" y="678"/>
                    </a:lnTo>
                    <a:lnTo>
                      <a:pt x="622" y="686"/>
                    </a:lnTo>
                    <a:lnTo>
                      <a:pt x="606" y="710"/>
                    </a:lnTo>
                    <a:lnTo>
                      <a:pt x="598" y="742"/>
                    </a:lnTo>
                    <a:lnTo>
                      <a:pt x="598" y="750"/>
                    </a:lnTo>
                    <a:lnTo>
                      <a:pt x="598" y="758"/>
                    </a:lnTo>
                    <a:lnTo>
                      <a:pt x="590" y="766"/>
                    </a:lnTo>
                    <a:lnTo>
                      <a:pt x="590" y="774"/>
                    </a:lnTo>
                    <a:lnTo>
                      <a:pt x="590" y="782"/>
                    </a:lnTo>
                    <a:lnTo>
                      <a:pt x="583" y="790"/>
                    </a:lnTo>
                    <a:lnTo>
                      <a:pt x="575" y="806"/>
                    </a:lnTo>
                    <a:lnTo>
                      <a:pt x="567" y="806"/>
                    </a:lnTo>
                    <a:lnTo>
                      <a:pt x="551" y="782"/>
                    </a:lnTo>
                    <a:lnTo>
                      <a:pt x="543" y="758"/>
                    </a:lnTo>
                    <a:lnTo>
                      <a:pt x="519" y="750"/>
                    </a:lnTo>
                    <a:lnTo>
                      <a:pt x="503" y="742"/>
                    </a:lnTo>
                    <a:lnTo>
                      <a:pt x="495" y="734"/>
                    </a:lnTo>
                    <a:lnTo>
                      <a:pt x="495" y="742"/>
                    </a:lnTo>
                    <a:lnTo>
                      <a:pt x="479" y="734"/>
                    </a:lnTo>
                    <a:lnTo>
                      <a:pt x="455" y="726"/>
                    </a:lnTo>
                    <a:lnTo>
                      <a:pt x="423" y="718"/>
                    </a:lnTo>
                    <a:lnTo>
                      <a:pt x="383" y="702"/>
                    </a:lnTo>
                    <a:lnTo>
                      <a:pt x="343" y="678"/>
                    </a:lnTo>
                    <a:lnTo>
                      <a:pt x="311" y="662"/>
                    </a:lnTo>
                    <a:lnTo>
                      <a:pt x="295" y="662"/>
                    </a:lnTo>
                    <a:lnTo>
                      <a:pt x="279" y="670"/>
                    </a:lnTo>
                    <a:lnTo>
                      <a:pt x="255" y="678"/>
                    </a:lnTo>
                    <a:lnTo>
                      <a:pt x="231" y="694"/>
                    </a:lnTo>
                    <a:lnTo>
                      <a:pt x="216" y="710"/>
                    </a:lnTo>
                    <a:lnTo>
                      <a:pt x="200" y="726"/>
                    </a:lnTo>
                    <a:lnTo>
                      <a:pt x="192" y="726"/>
                    </a:lnTo>
                    <a:lnTo>
                      <a:pt x="192" y="718"/>
                    </a:lnTo>
                    <a:lnTo>
                      <a:pt x="176" y="694"/>
                    </a:lnTo>
                    <a:lnTo>
                      <a:pt x="152" y="670"/>
                    </a:lnTo>
                    <a:lnTo>
                      <a:pt x="128" y="662"/>
                    </a:lnTo>
                    <a:lnTo>
                      <a:pt x="112" y="670"/>
                    </a:lnTo>
                    <a:lnTo>
                      <a:pt x="96" y="686"/>
                    </a:lnTo>
                    <a:lnTo>
                      <a:pt x="88" y="694"/>
                    </a:lnTo>
                    <a:lnTo>
                      <a:pt x="80" y="70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34"/>
              <p:cNvSpPr>
                <a:spLocks/>
              </p:cNvSpPr>
              <p:nvPr/>
            </p:nvSpPr>
            <p:spPr bwMode="auto">
              <a:xfrm>
                <a:off x="3246" y="432"/>
                <a:ext cx="946" cy="723"/>
              </a:xfrm>
              <a:custGeom>
                <a:avLst/>
                <a:gdLst>
                  <a:gd name="T0" fmla="*/ 23 w 1061"/>
                  <a:gd name="T1" fmla="*/ 57 h 934"/>
                  <a:gd name="T2" fmla="*/ 44 w 1061"/>
                  <a:gd name="T3" fmla="*/ 63 h 934"/>
                  <a:gd name="T4" fmla="*/ 69 w 1061"/>
                  <a:gd name="T5" fmla="*/ 67 h 934"/>
                  <a:gd name="T6" fmla="*/ 54 w 1061"/>
                  <a:gd name="T7" fmla="*/ 67 h 934"/>
                  <a:gd name="T8" fmla="*/ 28 w 1061"/>
                  <a:gd name="T9" fmla="*/ 70 h 934"/>
                  <a:gd name="T10" fmla="*/ 8 w 1061"/>
                  <a:gd name="T11" fmla="*/ 70 h 934"/>
                  <a:gd name="T12" fmla="*/ 15 w 1061"/>
                  <a:gd name="T13" fmla="*/ 66 h 934"/>
                  <a:gd name="T14" fmla="*/ 4 w 1061"/>
                  <a:gd name="T15" fmla="*/ 60 h 934"/>
                  <a:gd name="T16" fmla="*/ 4 w 1061"/>
                  <a:gd name="T17" fmla="*/ 56 h 934"/>
                  <a:gd name="T18" fmla="*/ 11 w 1061"/>
                  <a:gd name="T19" fmla="*/ 50 h 934"/>
                  <a:gd name="T20" fmla="*/ 31 w 1061"/>
                  <a:gd name="T21" fmla="*/ 41 h 934"/>
                  <a:gd name="T22" fmla="*/ 49 w 1061"/>
                  <a:gd name="T23" fmla="*/ 41 h 934"/>
                  <a:gd name="T24" fmla="*/ 62 w 1061"/>
                  <a:gd name="T25" fmla="*/ 42 h 934"/>
                  <a:gd name="T26" fmla="*/ 73 w 1061"/>
                  <a:gd name="T27" fmla="*/ 42 h 934"/>
                  <a:gd name="T28" fmla="*/ 86 w 1061"/>
                  <a:gd name="T29" fmla="*/ 40 h 934"/>
                  <a:gd name="T30" fmla="*/ 84 w 1061"/>
                  <a:gd name="T31" fmla="*/ 37 h 934"/>
                  <a:gd name="T32" fmla="*/ 84 w 1061"/>
                  <a:gd name="T33" fmla="*/ 34 h 934"/>
                  <a:gd name="T34" fmla="*/ 89 w 1061"/>
                  <a:gd name="T35" fmla="*/ 30 h 934"/>
                  <a:gd name="T36" fmla="*/ 99 w 1061"/>
                  <a:gd name="T37" fmla="*/ 26 h 934"/>
                  <a:gd name="T38" fmla="*/ 108 w 1061"/>
                  <a:gd name="T39" fmla="*/ 19 h 934"/>
                  <a:gd name="T40" fmla="*/ 99 w 1061"/>
                  <a:gd name="T41" fmla="*/ 5 h 934"/>
                  <a:gd name="T42" fmla="*/ 99 w 1061"/>
                  <a:gd name="T43" fmla="*/ 3 h 934"/>
                  <a:gd name="T44" fmla="*/ 112 w 1061"/>
                  <a:gd name="T45" fmla="*/ 2 h 934"/>
                  <a:gd name="T46" fmla="*/ 129 w 1061"/>
                  <a:gd name="T47" fmla="*/ 4 h 934"/>
                  <a:gd name="T48" fmla="*/ 152 w 1061"/>
                  <a:gd name="T49" fmla="*/ 12 h 934"/>
                  <a:gd name="T50" fmla="*/ 160 w 1061"/>
                  <a:gd name="T51" fmla="*/ 15 h 934"/>
                  <a:gd name="T52" fmla="*/ 185 w 1061"/>
                  <a:gd name="T53" fmla="*/ 19 h 934"/>
                  <a:gd name="T54" fmla="*/ 212 w 1061"/>
                  <a:gd name="T55" fmla="*/ 22 h 934"/>
                  <a:gd name="T56" fmla="*/ 231 w 1061"/>
                  <a:gd name="T57" fmla="*/ 24 h 934"/>
                  <a:gd name="T58" fmla="*/ 253 w 1061"/>
                  <a:gd name="T59" fmla="*/ 28 h 934"/>
                  <a:gd name="T60" fmla="*/ 275 w 1061"/>
                  <a:gd name="T61" fmla="*/ 26 h 934"/>
                  <a:gd name="T62" fmla="*/ 300 w 1061"/>
                  <a:gd name="T63" fmla="*/ 19 h 934"/>
                  <a:gd name="T64" fmla="*/ 294 w 1061"/>
                  <a:gd name="T65" fmla="*/ 24 h 934"/>
                  <a:gd name="T66" fmla="*/ 291 w 1061"/>
                  <a:gd name="T67" fmla="*/ 31 h 934"/>
                  <a:gd name="T68" fmla="*/ 297 w 1061"/>
                  <a:gd name="T69" fmla="*/ 32 h 934"/>
                  <a:gd name="T70" fmla="*/ 306 w 1061"/>
                  <a:gd name="T71" fmla="*/ 38 h 934"/>
                  <a:gd name="T72" fmla="*/ 334 w 1061"/>
                  <a:gd name="T73" fmla="*/ 33 h 934"/>
                  <a:gd name="T74" fmla="*/ 324 w 1061"/>
                  <a:gd name="T75" fmla="*/ 36 h 934"/>
                  <a:gd name="T76" fmla="*/ 312 w 1061"/>
                  <a:gd name="T77" fmla="*/ 39 h 934"/>
                  <a:gd name="T78" fmla="*/ 297 w 1061"/>
                  <a:gd name="T79" fmla="*/ 40 h 934"/>
                  <a:gd name="T80" fmla="*/ 276 w 1061"/>
                  <a:gd name="T81" fmla="*/ 42 h 934"/>
                  <a:gd name="T82" fmla="*/ 257 w 1061"/>
                  <a:gd name="T83" fmla="*/ 44 h 934"/>
                  <a:gd name="T84" fmla="*/ 228 w 1061"/>
                  <a:gd name="T85" fmla="*/ 45 h 934"/>
                  <a:gd name="T86" fmla="*/ 202 w 1061"/>
                  <a:gd name="T87" fmla="*/ 51 h 934"/>
                  <a:gd name="T88" fmla="*/ 189 w 1061"/>
                  <a:gd name="T89" fmla="*/ 57 h 934"/>
                  <a:gd name="T90" fmla="*/ 187 w 1061"/>
                  <a:gd name="T91" fmla="*/ 60 h 934"/>
                  <a:gd name="T92" fmla="*/ 172 w 1061"/>
                  <a:gd name="T93" fmla="*/ 59 h 934"/>
                  <a:gd name="T94" fmla="*/ 152 w 1061"/>
                  <a:gd name="T95" fmla="*/ 57 h 934"/>
                  <a:gd name="T96" fmla="*/ 99 w 1061"/>
                  <a:gd name="T97" fmla="*/ 51 h 934"/>
                  <a:gd name="T98" fmla="*/ 69 w 1061"/>
                  <a:gd name="T99" fmla="*/ 54 h 934"/>
                  <a:gd name="T100" fmla="*/ 49 w 1061"/>
                  <a:gd name="T101" fmla="*/ 52 h 934"/>
                  <a:gd name="T102" fmla="*/ 26 w 1061"/>
                  <a:gd name="T103" fmla="*/ 54 h 9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61"/>
                  <a:gd name="T157" fmla="*/ 0 h 934"/>
                  <a:gd name="T158" fmla="*/ 1061 w 1061"/>
                  <a:gd name="T159" fmla="*/ 934 h 9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61" h="934">
                    <a:moveTo>
                      <a:pt x="80" y="702"/>
                    </a:moveTo>
                    <a:lnTo>
                      <a:pt x="72" y="710"/>
                    </a:lnTo>
                    <a:lnTo>
                      <a:pt x="72" y="718"/>
                    </a:lnTo>
                    <a:lnTo>
                      <a:pt x="72" y="726"/>
                    </a:lnTo>
                    <a:lnTo>
                      <a:pt x="72" y="742"/>
                    </a:lnTo>
                    <a:lnTo>
                      <a:pt x="80" y="758"/>
                    </a:lnTo>
                    <a:lnTo>
                      <a:pt x="96" y="774"/>
                    </a:lnTo>
                    <a:lnTo>
                      <a:pt x="104" y="790"/>
                    </a:lnTo>
                    <a:lnTo>
                      <a:pt x="112" y="798"/>
                    </a:lnTo>
                    <a:lnTo>
                      <a:pt x="136" y="806"/>
                    </a:lnTo>
                    <a:lnTo>
                      <a:pt x="160" y="814"/>
                    </a:lnTo>
                    <a:lnTo>
                      <a:pt x="176" y="822"/>
                    </a:lnTo>
                    <a:lnTo>
                      <a:pt x="184" y="838"/>
                    </a:lnTo>
                    <a:lnTo>
                      <a:pt x="200" y="846"/>
                    </a:lnTo>
                    <a:lnTo>
                      <a:pt x="216" y="862"/>
                    </a:lnTo>
                    <a:lnTo>
                      <a:pt x="216" y="870"/>
                    </a:lnTo>
                    <a:lnTo>
                      <a:pt x="208" y="878"/>
                    </a:lnTo>
                    <a:lnTo>
                      <a:pt x="200" y="878"/>
                    </a:lnTo>
                    <a:lnTo>
                      <a:pt x="192" y="870"/>
                    </a:lnTo>
                    <a:lnTo>
                      <a:pt x="168" y="870"/>
                    </a:lnTo>
                    <a:lnTo>
                      <a:pt x="160" y="862"/>
                    </a:lnTo>
                    <a:lnTo>
                      <a:pt x="144" y="862"/>
                    </a:lnTo>
                    <a:lnTo>
                      <a:pt x="128" y="862"/>
                    </a:lnTo>
                    <a:lnTo>
                      <a:pt x="112" y="878"/>
                    </a:lnTo>
                    <a:lnTo>
                      <a:pt x="88" y="902"/>
                    </a:lnTo>
                    <a:lnTo>
                      <a:pt x="72" y="918"/>
                    </a:lnTo>
                    <a:lnTo>
                      <a:pt x="64" y="934"/>
                    </a:lnTo>
                    <a:lnTo>
                      <a:pt x="48" y="934"/>
                    </a:lnTo>
                    <a:lnTo>
                      <a:pt x="32" y="934"/>
                    </a:lnTo>
                    <a:lnTo>
                      <a:pt x="24" y="918"/>
                    </a:lnTo>
                    <a:lnTo>
                      <a:pt x="32" y="902"/>
                    </a:lnTo>
                    <a:lnTo>
                      <a:pt x="32" y="878"/>
                    </a:lnTo>
                    <a:lnTo>
                      <a:pt x="40" y="870"/>
                    </a:lnTo>
                    <a:lnTo>
                      <a:pt x="40" y="862"/>
                    </a:lnTo>
                    <a:lnTo>
                      <a:pt x="48" y="854"/>
                    </a:lnTo>
                    <a:lnTo>
                      <a:pt x="48" y="838"/>
                    </a:lnTo>
                    <a:lnTo>
                      <a:pt x="48" y="822"/>
                    </a:lnTo>
                    <a:lnTo>
                      <a:pt x="48" y="814"/>
                    </a:lnTo>
                    <a:lnTo>
                      <a:pt x="40" y="806"/>
                    </a:lnTo>
                    <a:lnTo>
                      <a:pt x="16" y="782"/>
                    </a:lnTo>
                    <a:lnTo>
                      <a:pt x="0" y="758"/>
                    </a:lnTo>
                    <a:lnTo>
                      <a:pt x="0" y="742"/>
                    </a:lnTo>
                    <a:lnTo>
                      <a:pt x="8" y="742"/>
                    </a:lnTo>
                    <a:lnTo>
                      <a:pt x="8" y="726"/>
                    </a:lnTo>
                    <a:lnTo>
                      <a:pt x="8" y="718"/>
                    </a:lnTo>
                    <a:lnTo>
                      <a:pt x="8" y="710"/>
                    </a:lnTo>
                    <a:lnTo>
                      <a:pt x="8" y="694"/>
                    </a:lnTo>
                    <a:lnTo>
                      <a:pt x="8" y="686"/>
                    </a:lnTo>
                    <a:lnTo>
                      <a:pt x="16" y="670"/>
                    </a:lnTo>
                    <a:lnTo>
                      <a:pt x="32" y="654"/>
                    </a:lnTo>
                    <a:lnTo>
                      <a:pt x="56" y="638"/>
                    </a:lnTo>
                    <a:lnTo>
                      <a:pt x="88" y="630"/>
                    </a:lnTo>
                    <a:lnTo>
                      <a:pt x="104" y="598"/>
                    </a:lnTo>
                    <a:lnTo>
                      <a:pt x="104" y="558"/>
                    </a:lnTo>
                    <a:lnTo>
                      <a:pt x="96" y="535"/>
                    </a:lnTo>
                    <a:lnTo>
                      <a:pt x="96" y="519"/>
                    </a:lnTo>
                    <a:lnTo>
                      <a:pt x="104" y="511"/>
                    </a:lnTo>
                    <a:lnTo>
                      <a:pt x="112" y="519"/>
                    </a:lnTo>
                    <a:lnTo>
                      <a:pt x="128" y="527"/>
                    </a:lnTo>
                    <a:lnTo>
                      <a:pt x="152" y="535"/>
                    </a:lnTo>
                    <a:lnTo>
                      <a:pt x="160" y="535"/>
                    </a:lnTo>
                    <a:lnTo>
                      <a:pt x="168" y="543"/>
                    </a:lnTo>
                    <a:lnTo>
                      <a:pt x="176" y="550"/>
                    </a:lnTo>
                    <a:lnTo>
                      <a:pt x="184" y="550"/>
                    </a:lnTo>
                    <a:lnTo>
                      <a:pt x="192" y="543"/>
                    </a:lnTo>
                    <a:lnTo>
                      <a:pt x="200" y="543"/>
                    </a:lnTo>
                    <a:lnTo>
                      <a:pt x="200" y="550"/>
                    </a:lnTo>
                    <a:lnTo>
                      <a:pt x="208" y="550"/>
                    </a:lnTo>
                    <a:lnTo>
                      <a:pt x="224" y="550"/>
                    </a:lnTo>
                    <a:lnTo>
                      <a:pt x="231" y="550"/>
                    </a:lnTo>
                    <a:lnTo>
                      <a:pt x="239" y="550"/>
                    </a:lnTo>
                    <a:lnTo>
                      <a:pt x="247" y="550"/>
                    </a:lnTo>
                    <a:lnTo>
                      <a:pt x="255" y="535"/>
                    </a:lnTo>
                    <a:lnTo>
                      <a:pt x="263" y="527"/>
                    </a:lnTo>
                    <a:lnTo>
                      <a:pt x="271" y="519"/>
                    </a:lnTo>
                    <a:lnTo>
                      <a:pt x="271" y="511"/>
                    </a:lnTo>
                    <a:lnTo>
                      <a:pt x="271" y="503"/>
                    </a:lnTo>
                    <a:lnTo>
                      <a:pt x="271" y="495"/>
                    </a:lnTo>
                    <a:lnTo>
                      <a:pt x="271" y="487"/>
                    </a:lnTo>
                    <a:lnTo>
                      <a:pt x="263" y="479"/>
                    </a:lnTo>
                    <a:lnTo>
                      <a:pt x="263" y="471"/>
                    </a:lnTo>
                    <a:lnTo>
                      <a:pt x="263" y="463"/>
                    </a:lnTo>
                    <a:lnTo>
                      <a:pt x="263" y="455"/>
                    </a:lnTo>
                    <a:lnTo>
                      <a:pt x="263" y="447"/>
                    </a:lnTo>
                    <a:lnTo>
                      <a:pt x="263" y="439"/>
                    </a:lnTo>
                    <a:lnTo>
                      <a:pt x="255" y="431"/>
                    </a:lnTo>
                    <a:lnTo>
                      <a:pt x="247" y="431"/>
                    </a:lnTo>
                    <a:lnTo>
                      <a:pt x="255" y="415"/>
                    </a:lnTo>
                    <a:lnTo>
                      <a:pt x="271" y="399"/>
                    </a:lnTo>
                    <a:lnTo>
                      <a:pt x="279" y="391"/>
                    </a:lnTo>
                    <a:lnTo>
                      <a:pt x="287" y="375"/>
                    </a:lnTo>
                    <a:lnTo>
                      <a:pt x="303" y="367"/>
                    </a:lnTo>
                    <a:lnTo>
                      <a:pt x="311" y="351"/>
                    </a:lnTo>
                    <a:lnTo>
                      <a:pt x="311" y="343"/>
                    </a:lnTo>
                    <a:lnTo>
                      <a:pt x="311" y="335"/>
                    </a:lnTo>
                    <a:lnTo>
                      <a:pt x="311" y="319"/>
                    </a:lnTo>
                    <a:lnTo>
                      <a:pt x="311" y="303"/>
                    </a:lnTo>
                    <a:lnTo>
                      <a:pt x="311" y="295"/>
                    </a:lnTo>
                    <a:lnTo>
                      <a:pt x="327" y="271"/>
                    </a:lnTo>
                    <a:lnTo>
                      <a:pt x="343" y="239"/>
                    </a:lnTo>
                    <a:lnTo>
                      <a:pt x="343" y="191"/>
                    </a:lnTo>
                    <a:lnTo>
                      <a:pt x="343" y="143"/>
                    </a:lnTo>
                    <a:lnTo>
                      <a:pt x="335" y="103"/>
                    </a:lnTo>
                    <a:lnTo>
                      <a:pt x="327" y="71"/>
                    </a:lnTo>
                    <a:lnTo>
                      <a:pt x="311" y="63"/>
                    </a:lnTo>
                    <a:lnTo>
                      <a:pt x="303" y="55"/>
                    </a:lnTo>
                    <a:lnTo>
                      <a:pt x="303" y="47"/>
                    </a:lnTo>
                    <a:lnTo>
                      <a:pt x="295" y="39"/>
                    </a:lnTo>
                    <a:lnTo>
                      <a:pt x="303" y="39"/>
                    </a:lnTo>
                    <a:lnTo>
                      <a:pt x="311" y="39"/>
                    </a:lnTo>
                    <a:lnTo>
                      <a:pt x="311" y="31"/>
                    </a:lnTo>
                    <a:lnTo>
                      <a:pt x="311" y="23"/>
                    </a:lnTo>
                    <a:lnTo>
                      <a:pt x="319" y="15"/>
                    </a:lnTo>
                    <a:lnTo>
                      <a:pt x="327" y="15"/>
                    </a:lnTo>
                    <a:lnTo>
                      <a:pt x="351" y="8"/>
                    </a:lnTo>
                    <a:lnTo>
                      <a:pt x="367" y="0"/>
                    </a:lnTo>
                    <a:lnTo>
                      <a:pt x="375" y="8"/>
                    </a:lnTo>
                    <a:lnTo>
                      <a:pt x="383" y="15"/>
                    </a:lnTo>
                    <a:lnTo>
                      <a:pt x="391" y="23"/>
                    </a:lnTo>
                    <a:lnTo>
                      <a:pt x="407" y="47"/>
                    </a:lnTo>
                    <a:lnTo>
                      <a:pt x="431" y="79"/>
                    </a:lnTo>
                    <a:lnTo>
                      <a:pt x="455" y="111"/>
                    </a:lnTo>
                    <a:lnTo>
                      <a:pt x="471" y="127"/>
                    </a:lnTo>
                    <a:lnTo>
                      <a:pt x="471" y="135"/>
                    </a:lnTo>
                    <a:lnTo>
                      <a:pt x="479" y="143"/>
                    </a:lnTo>
                    <a:lnTo>
                      <a:pt x="479" y="159"/>
                    </a:lnTo>
                    <a:lnTo>
                      <a:pt x="479" y="175"/>
                    </a:lnTo>
                    <a:lnTo>
                      <a:pt x="487" y="183"/>
                    </a:lnTo>
                    <a:lnTo>
                      <a:pt x="495" y="191"/>
                    </a:lnTo>
                    <a:lnTo>
                      <a:pt x="503" y="199"/>
                    </a:lnTo>
                    <a:lnTo>
                      <a:pt x="511" y="199"/>
                    </a:lnTo>
                    <a:lnTo>
                      <a:pt x="527" y="207"/>
                    </a:lnTo>
                    <a:lnTo>
                      <a:pt x="543" y="223"/>
                    </a:lnTo>
                    <a:lnTo>
                      <a:pt x="559" y="231"/>
                    </a:lnTo>
                    <a:lnTo>
                      <a:pt x="583" y="247"/>
                    </a:lnTo>
                    <a:lnTo>
                      <a:pt x="606" y="263"/>
                    </a:lnTo>
                    <a:lnTo>
                      <a:pt x="622" y="271"/>
                    </a:lnTo>
                    <a:lnTo>
                      <a:pt x="638" y="279"/>
                    </a:lnTo>
                    <a:lnTo>
                      <a:pt x="662" y="287"/>
                    </a:lnTo>
                    <a:lnTo>
                      <a:pt x="670" y="295"/>
                    </a:lnTo>
                    <a:lnTo>
                      <a:pt x="678" y="303"/>
                    </a:lnTo>
                    <a:lnTo>
                      <a:pt x="686" y="303"/>
                    </a:lnTo>
                    <a:lnTo>
                      <a:pt x="694" y="303"/>
                    </a:lnTo>
                    <a:lnTo>
                      <a:pt x="710" y="303"/>
                    </a:lnTo>
                    <a:lnTo>
                      <a:pt x="726" y="311"/>
                    </a:lnTo>
                    <a:lnTo>
                      <a:pt x="742" y="319"/>
                    </a:lnTo>
                    <a:lnTo>
                      <a:pt x="766" y="335"/>
                    </a:lnTo>
                    <a:lnTo>
                      <a:pt x="774" y="335"/>
                    </a:lnTo>
                    <a:lnTo>
                      <a:pt x="782" y="343"/>
                    </a:lnTo>
                    <a:lnTo>
                      <a:pt x="798" y="351"/>
                    </a:lnTo>
                    <a:lnTo>
                      <a:pt x="822" y="359"/>
                    </a:lnTo>
                    <a:lnTo>
                      <a:pt x="830" y="359"/>
                    </a:lnTo>
                    <a:lnTo>
                      <a:pt x="846" y="351"/>
                    </a:lnTo>
                    <a:lnTo>
                      <a:pt x="854" y="335"/>
                    </a:lnTo>
                    <a:lnTo>
                      <a:pt x="862" y="327"/>
                    </a:lnTo>
                    <a:lnTo>
                      <a:pt x="886" y="303"/>
                    </a:lnTo>
                    <a:lnTo>
                      <a:pt x="926" y="271"/>
                    </a:lnTo>
                    <a:lnTo>
                      <a:pt x="949" y="239"/>
                    </a:lnTo>
                    <a:lnTo>
                      <a:pt x="949" y="231"/>
                    </a:lnTo>
                    <a:lnTo>
                      <a:pt x="949" y="239"/>
                    </a:lnTo>
                    <a:lnTo>
                      <a:pt x="949" y="255"/>
                    </a:lnTo>
                    <a:lnTo>
                      <a:pt x="949" y="271"/>
                    </a:lnTo>
                    <a:lnTo>
                      <a:pt x="942" y="271"/>
                    </a:lnTo>
                    <a:lnTo>
                      <a:pt x="942" y="279"/>
                    </a:lnTo>
                    <a:lnTo>
                      <a:pt x="926" y="311"/>
                    </a:lnTo>
                    <a:lnTo>
                      <a:pt x="910" y="343"/>
                    </a:lnTo>
                    <a:lnTo>
                      <a:pt x="902" y="367"/>
                    </a:lnTo>
                    <a:lnTo>
                      <a:pt x="902" y="383"/>
                    </a:lnTo>
                    <a:lnTo>
                      <a:pt x="910" y="391"/>
                    </a:lnTo>
                    <a:lnTo>
                      <a:pt x="918" y="399"/>
                    </a:lnTo>
                    <a:lnTo>
                      <a:pt x="934" y="407"/>
                    </a:lnTo>
                    <a:lnTo>
                      <a:pt x="949" y="415"/>
                    </a:lnTo>
                    <a:lnTo>
                      <a:pt x="957" y="415"/>
                    </a:lnTo>
                    <a:lnTo>
                      <a:pt x="949" y="415"/>
                    </a:lnTo>
                    <a:lnTo>
                      <a:pt x="934" y="415"/>
                    </a:lnTo>
                    <a:lnTo>
                      <a:pt x="918" y="431"/>
                    </a:lnTo>
                    <a:lnTo>
                      <a:pt x="926" y="447"/>
                    </a:lnTo>
                    <a:lnTo>
                      <a:pt x="934" y="463"/>
                    </a:lnTo>
                    <a:lnTo>
                      <a:pt x="949" y="479"/>
                    </a:lnTo>
                    <a:lnTo>
                      <a:pt x="965" y="487"/>
                    </a:lnTo>
                    <a:lnTo>
                      <a:pt x="981" y="479"/>
                    </a:lnTo>
                    <a:lnTo>
                      <a:pt x="1005" y="471"/>
                    </a:lnTo>
                    <a:lnTo>
                      <a:pt x="1029" y="455"/>
                    </a:lnTo>
                    <a:lnTo>
                      <a:pt x="1045" y="439"/>
                    </a:lnTo>
                    <a:lnTo>
                      <a:pt x="1053" y="431"/>
                    </a:lnTo>
                    <a:lnTo>
                      <a:pt x="1061" y="439"/>
                    </a:lnTo>
                    <a:lnTo>
                      <a:pt x="1061" y="447"/>
                    </a:lnTo>
                    <a:lnTo>
                      <a:pt x="1061" y="455"/>
                    </a:lnTo>
                    <a:lnTo>
                      <a:pt x="1045" y="463"/>
                    </a:lnTo>
                    <a:lnTo>
                      <a:pt x="1021" y="471"/>
                    </a:lnTo>
                    <a:lnTo>
                      <a:pt x="1013" y="487"/>
                    </a:lnTo>
                    <a:lnTo>
                      <a:pt x="1005" y="503"/>
                    </a:lnTo>
                    <a:lnTo>
                      <a:pt x="997" y="511"/>
                    </a:lnTo>
                    <a:lnTo>
                      <a:pt x="989" y="511"/>
                    </a:lnTo>
                    <a:lnTo>
                      <a:pt x="981" y="511"/>
                    </a:lnTo>
                    <a:lnTo>
                      <a:pt x="973" y="519"/>
                    </a:lnTo>
                    <a:lnTo>
                      <a:pt x="965" y="519"/>
                    </a:lnTo>
                    <a:lnTo>
                      <a:pt x="949" y="519"/>
                    </a:lnTo>
                    <a:lnTo>
                      <a:pt x="942" y="511"/>
                    </a:lnTo>
                    <a:lnTo>
                      <a:pt x="934" y="519"/>
                    </a:lnTo>
                    <a:lnTo>
                      <a:pt x="918" y="535"/>
                    </a:lnTo>
                    <a:lnTo>
                      <a:pt x="894" y="550"/>
                    </a:lnTo>
                    <a:lnTo>
                      <a:pt x="886" y="550"/>
                    </a:lnTo>
                    <a:lnTo>
                      <a:pt x="878" y="550"/>
                    </a:lnTo>
                    <a:lnTo>
                      <a:pt x="870" y="550"/>
                    </a:lnTo>
                    <a:lnTo>
                      <a:pt x="862" y="550"/>
                    </a:lnTo>
                    <a:lnTo>
                      <a:pt x="854" y="558"/>
                    </a:lnTo>
                    <a:lnTo>
                      <a:pt x="838" y="566"/>
                    </a:lnTo>
                    <a:lnTo>
                      <a:pt x="814" y="574"/>
                    </a:lnTo>
                    <a:lnTo>
                      <a:pt x="806" y="574"/>
                    </a:lnTo>
                    <a:lnTo>
                      <a:pt x="790" y="566"/>
                    </a:lnTo>
                    <a:lnTo>
                      <a:pt x="766" y="558"/>
                    </a:lnTo>
                    <a:lnTo>
                      <a:pt x="742" y="558"/>
                    </a:lnTo>
                    <a:lnTo>
                      <a:pt x="726" y="566"/>
                    </a:lnTo>
                    <a:lnTo>
                      <a:pt x="718" y="582"/>
                    </a:lnTo>
                    <a:lnTo>
                      <a:pt x="710" y="590"/>
                    </a:lnTo>
                    <a:lnTo>
                      <a:pt x="686" y="614"/>
                    </a:lnTo>
                    <a:lnTo>
                      <a:pt x="662" y="630"/>
                    </a:lnTo>
                    <a:lnTo>
                      <a:pt x="646" y="646"/>
                    </a:lnTo>
                    <a:lnTo>
                      <a:pt x="638" y="662"/>
                    </a:lnTo>
                    <a:lnTo>
                      <a:pt x="638" y="670"/>
                    </a:lnTo>
                    <a:lnTo>
                      <a:pt x="638" y="678"/>
                    </a:lnTo>
                    <a:lnTo>
                      <a:pt x="622" y="686"/>
                    </a:lnTo>
                    <a:lnTo>
                      <a:pt x="606" y="710"/>
                    </a:lnTo>
                    <a:lnTo>
                      <a:pt x="598" y="742"/>
                    </a:lnTo>
                    <a:lnTo>
                      <a:pt x="598" y="750"/>
                    </a:lnTo>
                    <a:lnTo>
                      <a:pt x="598" y="758"/>
                    </a:lnTo>
                    <a:lnTo>
                      <a:pt x="590" y="766"/>
                    </a:lnTo>
                    <a:lnTo>
                      <a:pt x="590" y="774"/>
                    </a:lnTo>
                    <a:lnTo>
                      <a:pt x="590" y="782"/>
                    </a:lnTo>
                    <a:lnTo>
                      <a:pt x="583" y="790"/>
                    </a:lnTo>
                    <a:lnTo>
                      <a:pt x="575" y="806"/>
                    </a:lnTo>
                    <a:lnTo>
                      <a:pt x="567" y="806"/>
                    </a:lnTo>
                    <a:lnTo>
                      <a:pt x="551" y="782"/>
                    </a:lnTo>
                    <a:lnTo>
                      <a:pt x="543" y="758"/>
                    </a:lnTo>
                    <a:lnTo>
                      <a:pt x="519" y="750"/>
                    </a:lnTo>
                    <a:lnTo>
                      <a:pt x="503" y="742"/>
                    </a:lnTo>
                    <a:lnTo>
                      <a:pt x="495" y="734"/>
                    </a:lnTo>
                    <a:lnTo>
                      <a:pt x="495" y="742"/>
                    </a:lnTo>
                    <a:lnTo>
                      <a:pt x="479" y="734"/>
                    </a:lnTo>
                    <a:lnTo>
                      <a:pt x="455" y="726"/>
                    </a:lnTo>
                    <a:lnTo>
                      <a:pt x="423" y="718"/>
                    </a:lnTo>
                    <a:lnTo>
                      <a:pt x="383" y="702"/>
                    </a:lnTo>
                    <a:lnTo>
                      <a:pt x="343" y="678"/>
                    </a:lnTo>
                    <a:lnTo>
                      <a:pt x="311" y="662"/>
                    </a:lnTo>
                    <a:lnTo>
                      <a:pt x="295" y="662"/>
                    </a:lnTo>
                    <a:lnTo>
                      <a:pt x="279" y="670"/>
                    </a:lnTo>
                    <a:lnTo>
                      <a:pt x="255" y="678"/>
                    </a:lnTo>
                    <a:lnTo>
                      <a:pt x="231" y="694"/>
                    </a:lnTo>
                    <a:lnTo>
                      <a:pt x="216" y="710"/>
                    </a:lnTo>
                    <a:lnTo>
                      <a:pt x="200" y="726"/>
                    </a:lnTo>
                    <a:lnTo>
                      <a:pt x="192" y="726"/>
                    </a:lnTo>
                    <a:lnTo>
                      <a:pt x="192" y="718"/>
                    </a:lnTo>
                    <a:lnTo>
                      <a:pt x="176" y="694"/>
                    </a:lnTo>
                    <a:lnTo>
                      <a:pt x="152" y="670"/>
                    </a:lnTo>
                    <a:lnTo>
                      <a:pt x="128" y="662"/>
                    </a:lnTo>
                    <a:lnTo>
                      <a:pt x="112" y="670"/>
                    </a:lnTo>
                    <a:lnTo>
                      <a:pt x="96" y="686"/>
                    </a:lnTo>
                    <a:lnTo>
                      <a:pt x="88" y="694"/>
                    </a:lnTo>
                    <a:lnTo>
                      <a:pt x="80" y="702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35"/>
              <p:cNvSpPr>
                <a:spLocks/>
              </p:cNvSpPr>
              <p:nvPr/>
            </p:nvSpPr>
            <p:spPr bwMode="auto">
              <a:xfrm>
                <a:off x="3182" y="1013"/>
                <a:ext cx="22" cy="31"/>
              </a:xfrm>
              <a:custGeom>
                <a:avLst/>
                <a:gdLst>
                  <a:gd name="T0" fmla="*/ 6 w 24"/>
                  <a:gd name="T1" fmla="*/ 0 h 40"/>
                  <a:gd name="T2" fmla="*/ 11 w 24"/>
                  <a:gd name="T3" fmla="*/ 2 h 40"/>
                  <a:gd name="T4" fmla="*/ 11 w 24"/>
                  <a:gd name="T5" fmla="*/ 2 h 40"/>
                  <a:gd name="T6" fmla="*/ 6 w 24"/>
                  <a:gd name="T7" fmla="*/ 2 h 40"/>
                  <a:gd name="T8" fmla="*/ 6 w 24"/>
                  <a:gd name="T9" fmla="*/ 2 h 40"/>
                  <a:gd name="T10" fmla="*/ 6 w 24"/>
                  <a:gd name="T11" fmla="*/ 3 h 40"/>
                  <a:gd name="T12" fmla="*/ 0 w 24"/>
                  <a:gd name="T13" fmla="*/ 3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6 w 24"/>
                  <a:gd name="T23" fmla="*/ 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40"/>
                  <a:gd name="T38" fmla="*/ 24 w 24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40">
                    <a:moveTo>
                      <a:pt x="16" y="0"/>
                    </a:move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Freeform 36"/>
              <p:cNvSpPr>
                <a:spLocks/>
              </p:cNvSpPr>
              <p:nvPr/>
            </p:nvSpPr>
            <p:spPr bwMode="auto">
              <a:xfrm>
                <a:off x="3182" y="1013"/>
                <a:ext cx="22" cy="31"/>
              </a:xfrm>
              <a:custGeom>
                <a:avLst/>
                <a:gdLst>
                  <a:gd name="T0" fmla="*/ 6 w 24"/>
                  <a:gd name="T1" fmla="*/ 0 h 40"/>
                  <a:gd name="T2" fmla="*/ 11 w 24"/>
                  <a:gd name="T3" fmla="*/ 2 h 40"/>
                  <a:gd name="T4" fmla="*/ 11 w 24"/>
                  <a:gd name="T5" fmla="*/ 2 h 40"/>
                  <a:gd name="T6" fmla="*/ 6 w 24"/>
                  <a:gd name="T7" fmla="*/ 2 h 40"/>
                  <a:gd name="T8" fmla="*/ 6 w 24"/>
                  <a:gd name="T9" fmla="*/ 2 h 40"/>
                  <a:gd name="T10" fmla="*/ 6 w 24"/>
                  <a:gd name="T11" fmla="*/ 3 h 40"/>
                  <a:gd name="T12" fmla="*/ 0 w 24"/>
                  <a:gd name="T13" fmla="*/ 3 h 40"/>
                  <a:gd name="T14" fmla="*/ 0 w 24"/>
                  <a:gd name="T15" fmla="*/ 2 h 40"/>
                  <a:gd name="T16" fmla="*/ 0 w 24"/>
                  <a:gd name="T17" fmla="*/ 2 h 40"/>
                  <a:gd name="T18" fmla="*/ 0 w 24"/>
                  <a:gd name="T19" fmla="*/ 2 h 40"/>
                  <a:gd name="T20" fmla="*/ 0 w 24"/>
                  <a:gd name="T21" fmla="*/ 2 h 40"/>
                  <a:gd name="T22" fmla="*/ 6 w 24"/>
                  <a:gd name="T23" fmla="*/ 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40"/>
                  <a:gd name="T38" fmla="*/ 24 w 24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40">
                    <a:moveTo>
                      <a:pt x="16" y="0"/>
                    </a:moveTo>
                    <a:lnTo>
                      <a:pt x="24" y="8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37"/>
              <p:cNvSpPr>
                <a:spLocks/>
              </p:cNvSpPr>
              <p:nvPr/>
            </p:nvSpPr>
            <p:spPr bwMode="auto">
              <a:xfrm>
                <a:off x="3446" y="462"/>
                <a:ext cx="28" cy="31"/>
              </a:xfrm>
              <a:custGeom>
                <a:avLst/>
                <a:gdLst>
                  <a:gd name="T0" fmla="*/ 0 w 31"/>
                  <a:gd name="T1" fmla="*/ 2 h 40"/>
                  <a:gd name="T2" fmla="*/ 0 w 31"/>
                  <a:gd name="T3" fmla="*/ 2 h 40"/>
                  <a:gd name="T4" fmla="*/ 5 w 31"/>
                  <a:gd name="T5" fmla="*/ 0 h 40"/>
                  <a:gd name="T6" fmla="*/ 9 w 31"/>
                  <a:gd name="T7" fmla="*/ 2 h 40"/>
                  <a:gd name="T8" fmla="*/ 9 w 31"/>
                  <a:gd name="T9" fmla="*/ 2 h 40"/>
                  <a:gd name="T10" fmla="*/ 12 w 31"/>
                  <a:gd name="T11" fmla="*/ 2 h 40"/>
                  <a:gd name="T12" fmla="*/ 12 w 31"/>
                  <a:gd name="T13" fmla="*/ 3 h 40"/>
                  <a:gd name="T14" fmla="*/ 9 w 31"/>
                  <a:gd name="T15" fmla="*/ 3 h 40"/>
                  <a:gd name="T16" fmla="*/ 5 w 31"/>
                  <a:gd name="T17" fmla="*/ 2 h 40"/>
                  <a:gd name="T18" fmla="*/ 0 w 31"/>
                  <a:gd name="T19" fmla="*/ 2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0"/>
                  <a:gd name="T32" fmla="*/ 31 w 3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0">
                    <a:moveTo>
                      <a:pt x="0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23" y="8"/>
                    </a:lnTo>
                    <a:lnTo>
                      <a:pt x="23" y="16"/>
                    </a:lnTo>
                    <a:lnTo>
                      <a:pt x="31" y="32"/>
                    </a:lnTo>
                    <a:lnTo>
                      <a:pt x="31" y="40"/>
                    </a:lnTo>
                    <a:lnTo>
                      <a:pt x="23" y="40"/>
                    </a:lnTo>
                    <a:lnTo>
                      <a:pt x="7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38"/>
              <p:cNvSpPr>
                <a:spLocks/>
              </p:cNvSpPr>
              <p:nvPr/>
            </p:nvSpPr>
            <p:spPr bwMode="auto">
              <a:xfrm>
                <a:off x="3446" y="462"/>
                <a:ext cx="28" cy="31"/>
              </a:xfrm>
              <a:custGeom>
                <a:avLst/>
                <a:gdLst>
                  <a:gd name="T0" fmla="*/ 0 w 31"/>
                  <a:gd name="T1" fmla="*/ 2 h 40"/>
                  <a:gd name="T2" fmla="*/ 0 w 31"/>
                  <a:gd name="T3" fmla="*/ 2 h 40"/>
                  <a:gd name="T4" fmla="*/ 5 w 31"/>
                  <a:gd name="T5" fmla="*/ 0 h 40"/>
                  <a:gd name="T6" fmla="*/ 9 w 31"/>
                  <a:gd name="T7" fmla="*/ 2 h 40"/>
                  <a:gd name="T8" fmla="*/ 9 w 31"/>
                  <a:gd name="T9" fmla="*/ 2 h 40"/>
                  <a:gd name="T10" fmla="*/ 12 w 31"/>
                  <a:gd name="T11" fmla="*/ 2 h 40"/>
                  <a:gd name="T12" fmla="*/ 12 w 31"/>
                  <a:gd name="T13" fmla="*/ 3 h 40"/>
                  <a:gd name="T14" fmla="*/ 9 w 31"/>
                  <a:gd name="T15" fmla="*/ 3 h 40"/>
                  <a:gd name="T16" fmla="*/ 5 w 31"/>
                  <a:gd name="T17" fmla="*/ 2 h 40"/>
                  <a:gd name="T18" fmla="*/ 0 w 31"/>
                  <a:gd name="T19" fmla="*/ 2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0"/>
                  <a:gd name="T32" fmla="*/ 31 w 3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0">
                    <a:moveTo>
                      <a:pt x="0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23" y="8"/>
                    </a:lnTo>
                    <a:lnTo>
                      <a:pt x="23" y="16"/>
                    </a:lnTo>
                    <a:lnTo>
                      <a:pt x="31" y="32"/>
                    </a:lnTo>
                    <a:lnTo>
                      <a:pt x="31" y="40"/>
                    </a:lnTo>
                    <a:lnTo>
                      <a:pt x="23" y="40"/>
                    </a:lnTo>
                    <a:lnTo>
                      <a:pt x="7" y="32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Freeform 39"/>
              <p:cNvSpPr>
                <a:spLocks/>
              </p:cNvSpPr>
              <p:nvPr/>
            </p:nvSpPr>
            <p:spPr bwMode="auto">
              <a:xfrm>
                <a:off x="4113" y="580"/>
                <a:ext cx="136" cy="155"/>
              </a:xfrm>
              <a:custGeom>
                <a:avLst/>
                <a:gdLst>
                  <a:gd name="T0" fmla="*/ 0 w 152"/>
                  <a:gd name="T1" fmla="*/ 12 h 200"/>
                  <a:gd name="T2" fmla="*/ 4 w 152"/>
                  <a:gd name="T3" fmla="*/ 12 h 200"/>
                  <a:gd name="T4" fmla="*/ 5 w 152"/>
                  <a:gd name="T5" fmla="*/ 10 h 200"/>
                  <a:gd name="T6" fmla="*/ 11 w 152"/>
                  <a:gd name="T7" fmla="*/ 9 h 200"/>
                  <a:gd name="T8" fmla="*/ 15 w 152"/>
                  <a:gd name="T9" fmla="*/ 9 h 200"/>
                  <a:gd name="T10" fmla="*/ 19 w 152"/>
                  <a:gd name="T11" fmla="*/ 7 h 200"/>
                  <a:gd name="T12" fmla="*/ 27 w 152"/>
                  <a:gd name="T13" fmla="*/ 5 h 200"/>
                  <a:gd name="T14" fmla="*/ 31 w 152"/>
                  <a:gd name="T15" fmla="*/ 4 h 200"/>
                  <a:gd name="T16" fmla="*/ 34 w 152"/>
                  <a:gd name="T17" fmla="*/ 2 h 200"/>
                  <a:gd name="T18" fmla="*/ 37 w 152"/>
                  <a:gd name="T19" fmla="*/ 2 h 200"/>
                  <a:gd name="T20" fmla="*/ 37 w 152"/>
                  <a:gd name="T21" fmla="*/ 2 h 200"/>
                  <a:gd name="T22" fmla="*/ 37 w 152"/>
                  <a:gd name="T23" fmla="*/ 0 h 200"/>
                  <a:gd name="T24" fmla="*/ 37 w 152"/>
                  <a:gd name="T25" fmla="*/ 2 h 200"/>
                  <a:gd name="T26" fmla="*/ 39 w 152"/>
                  <a:gd name="T27" fmla="*/ 2 h 200"/>
                  <a:gd name="T28" fmla="*/ 42 w 152"/>
                  <a:gd name="T29" fmla="*/ 2 h 200"/>
                  <a:gd name="T30" fmla="*/ 46 w 152"/>
                  <a:gd name="T31" fmla="*/ 2 h 200"/>
                  <a:gd name="T32" fmla="*/ 47 w 152"/>
                  <a:gd name="T33" fmla="*/ 3 h 200"/>
                  <a:gd name="T34" fmla="*/ 51 w 152"/>
                  <a:gd name="T35" fmla="*/ 4 h 200"/>
                  <a:gd name="T36" fmla="*/ 51 w 152"/>
                  <a:gd name="T37" fmla="*/ 4 h 200"/>
                  <a:gd name="T38" fmla="*/ 46 w 152"/>
                  <a:gd name="T39" fmla="*/ 4 h 200"/>
                  <a:gd name="T40" fmla="*/ 42 w 152"/>
                  <a:gd name="T41" fmla="*/ 5 h 200"/>
                  <a:gd name="T42" fmla="*/ 42 w 152"/>
                  <a:gd name="T43" fmla="*/ 5 h 200"/>
                  <a:gd name="T44" fmla="*/ 37 w 152"/>
                  <a:gd name="T45" fmla="*/ 7 h 200"/>
                  <a:gd name="T46" fmla="*/ 31 w 152"/>
                  <a:gd name="T47" fmla="*/ 7 h 200"/>
                  <a:gd name="T48" fmla="*/ 27 w 152"/>
                  <a:gd name="T49" fmla="*/ 9 h 200"/>
                  <a:gd name="T50" fmla="*/ 21 w 152"/>
                  <a:gd name="T51" fmla="*/ 10 h 200"/>
                  <a:gd name="T52" fmla="*/ 15 w 152"/>
                  <a:gd name="T53" fmla="*/ 12 h 200"/>
                  <a:gd name="T54" fmla="*/ 11 w 152"/>
                  <a:gd name="T55" fmla="*/ 12 h 200"/>
                  <a:gd name="T56" fmla="*/ 8 w 152"/>
                  <a:gd name="T57" fmla="*/ 12 h 200"/>
                  <a:gd name="T58" fmla="*/ 5 w 152"/>
                  <a:gd name="T59" fmla="*/ 13 h 200"/>
                  <a:gd name="T60" fmla="*/ 5 w 152"/>
                  <a:gd name="T61" fmla="*/ 13 h 200"/>
                  <a:gd name="T62" fmla="*/ 5 w 152"/>
                  <a:gd name="T63" fmla="*/ 15 h 200"/>
                  <a:gd name="T64" fmla="*/ 5 w 152"/>
                  <a:gd name="T65" fmla="*/ 16 h 200"/>
                  <a:gd name="T66" fmla="*/ 4 w 152"/>
                  <a:gd name="T67" fmla="*/ 16 h 200"/>
                  <a:gd name="T68" fmla="*/ 4 w 152"/>
                  <a:gd name="T69" fmla="*/ 15 h 200"/>
                  <a:gd name="T70" fmla="*/ 0 w 152"/>
                  <a:gd name="T71" fmla="*/ 15 h 200"/>
                  <a:gd name="T72" fmla="*/ 0 w 152"/>
                  <a:gd name="T73" fmla="*/ 12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"/>
                  <a:gd name="T112" fmla="*/ 0 h 200"/>
                  <a:gd name="T113" fmla="*/ 152 w 152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" h="200">
                    <a:moveTo>
                      <a:pt x="0" y="160"/>
                    </a:moveTo>
                    <a:lnTo>
                      <a:pt x="8" y="144"/>
                    </a:lnTo>
                    <a:lnTo>
                      <a:pt x="16" y="128"/>
                    </a:lnTo>
                    <a:lnTo>
                      <a:pt x="32" y="120"/>
                    </a:lnTo>
                    <a:lnTo>
                      <a:pt x="48" y="112"/>
                    </a:lnTo>
                    <a:lnTo>
                      <a:pt x="56" y="96"/>
                    </a:lnTo>
                    <a:lnTo>
                      <a:pt x="80" y="72"/>
                    </a:lnTo>
                    <a:lnTo>
                      <a:pt x="96" y="48"/>
                    </a:lnTo>
                    <a:lnTo>
                      <a:pt x="104" y="32"/>
                    </a:lnTo>
                    <a:lnTo>
                      <a:pt x="112" y="16"/>
                    </a:lnTo>
                    <a:lnTo>
                      <a:pt x="112" y="8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128" y="32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52" y="48"/>
                    </a:lnTo>
                    <a:lnTo>
                      <a:pt x="152" y="56"/>
                    </a:lnTo>
                    <a:lnTo>
                      <a:pt x="136" y="56"/>
                    </a:lnTo>
                    <a:lnTo>
                      <a:pt x="128" y="64"/>
                    </a:lnTo>
                    <a:lnTo>
                      <a:pt x="128" y="72"/>
                    </a:lnTo>
                    <a:lnTo>
                      <a:pt x="112" y="88"/>
                    </a:lnTo>
                    <a:lnTo>
                      <a:pt x="96" y="96"/>
                    </a:lnTo>
                    <a:lnTo>
                      <a:pt x="80" y="112"/>
                    </a:lnTo>
                    <a:lnTo>
                      <a:pt x="64" y="128"/>
                    </a:lnTo>
                    <a:lnTo>
                      <a:pt x="48" y="144"/>
                    </a:lnTo>
                    <a:lnTo>
                      <a:pt x="32" y="152"/>
                    </a:lnTo>
                    <a:lnTo>
                      <a:pt x="24" y="160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16" y="200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Freeform 40"/>
              <p:cNvSpPr>
                <a:spLocks/>
              </p:cNvSpPr>
              <p:nvPr/>
            </p:nvSpPr>
            <p:spPr bwMode="auto">
              <a:xfrm>
                <a:off x="4113" y="580"/>
                <a:ext cx="136" cy="155"/>
              </a:xfrm>
              <a:custGeom>
                <a:avLst/>
                <a:gdLst>
                  <a:gd name="T0" fmla="*/ 0 w 152"/>
                  <a:gd name="T1" fmla="*/ 12 h 200"/>
                  <a:gd name="T2" fmla="*/ 4 w 152"/>
                  <a:gd name="T3" fmla="*/ 12 h 200"/>
                  <a:gd name="T4" fmla="*/ 5 w 152"/>
                  <a:gd name="T5" fmla="*/ 10 h 200"/>
                  <a:gd name="T6" fmla="*/ 11 w 152"/>
                  <a:gd name="T7" fmla="*/ 9 h 200"/>
                  <a:gd name="T8" fmla="*/ 15 w 152"/>
                  <a:gd name="T9" fmla="*/ 9 h 200"/>
                  <a:gd name="T10" fmla="*/ 19 w 152"/>
                  <a:gd name="T11" fmla="*/ 7 h 200"/>
                  <a:gd name="T12" fmla="*/ 27 w 152"/>
                  <a:gd name="T13" fmla="*/ 5 h 200"/>
                  <a:gd name="T14" fmla="*/ 31 w 152"/>
                  <a:gd name="T15" fmla="*/ 4 h 200"/>
                  <a:gd name="T16" fmla="*/ 34 w 152"/>
                  <a:gd name="T17" fmla="*/ 2 h 200"/>
                  <a:gd name="T18" fmla="*/ 37 w 152"/>
                  <a:gd name="T19" fmla="*/ 2 h 200"/>
                  <a:gd name="T20" fmla="*/ 37 w 152"/>
                  <a:gd name="T21" fmla="*/ 2 h 200"/>
                  <a:gd name="T22" fmla="*/ 37 w 152"/>
                  <a:gd name="T23" fmla="*/ 0 h 200"/>
                  <a:gd name="T24" fmla="*/ 37 w 152"/>
                  <a:gd name="T25" fmla="*/ 2 h 200"/>
                  <a:gd name="T26" fmla="*/ 39 w 152"/>
                  <a:gd name="T27" fmla="*/ 2 h 200"/>
                  <a:gd name="T28" fmla="*/ 42 w 152"/>
                  <a:gd name="T29" fmla="*/ 2 h 200"/>
                  <a:gd name="T30" fmla="*/ 46 w 152"/>
                  <a:gd name="T31" fmla="*/ 2 h 200"/>
                  <a:gd name="T32" fmla="*/ 47 w 152"/>
                  <a:gd name="T33" fmla="*/ 3 h 200"/>
                  <a:gd name="T34" fmla="*/ 51 w 152"/>
                  <a:gd name="T35" fmla="*/ 4 h 200"/>
                  <a:gd name="T36" fmla="*/ 51 w 152"/>
                  <a:gd name="T37" fmla="*/ 4 h 200"/>
                  <a:gd name="T38" fmla="*/ 46 w 152"/>
                  <a:gd name="T39" fmla="*/ 4 h 200"/>
                  <a:gd name="T40" fmla="*/ 42 w 152"/>
                  <a:gd name="T41" fmla="*/ 5 h 200"/>
                  <a:gd name="T42" fmla="*/ 42 w 152"/>
                  <a:gd name="T43" fmla="*/ 5 h 200"/>
                  <a:gd name="T44" fmla="*/ 37 w 152"/>
                  <a:gd name="T45" fmla="*/ 7 h 200"/>
                  <a:gd name="T46" fmla="*/ 31 w 152"/>
                  <a:gd name="T47" fmla="*/ 7 h 200"/>
                  <a:gd name="T48" fmla="*/ 27 w 152"/>
                  <a:gd name="T49" fmla="*/ 9 h 200"/>
                  <a:gd name="T50" fmla="*/ 21 w 152"/>
                  <a:gd name="T51" fmla="*/ 10 h 200"/>
                  <a:gd name="T52" fmla="*/ 15 w 152"/>
                  <a:gd name="T53" fmla="*/ 12 h 200"/>
                  <a:gd name="T54" fmla="*/ 11 w 152"/>
                  <a:gd name="T55" fmla="*/ 12 h 200"/>
                  <a:gd name="T56" fmla="*/ 8 w 152"/>
                  <a:gd name="T57" fmla="*/ 12 h 200"/>
                  <a:gd name="T58" fmla="*/ 5 w 152"/>
                  <a:gd name="T59" fmla="*/ 13 h 200"/>
                  <a:gd name="T60" fmla="*/ 5 w 152"/>
                  <a:gd name="T61" fmla="*/ 13 h 200"/>
                  <a:gd name="T62" fmla="*/ 5 w 152"/>
                  <a:gd name="T63" fmla="*/ 15 h 200"/>
                  <a:gd name="T64" fmla="*/ 5 w 152"/>
                  <a:gd name="T65" fmla="*/ 16 h 200"/>
                  <a:gd name="T66" fmla="*/ 4 w 152"/>
                  <a:gd name="T67" fmla="*/ 16 h 200"/>
                  <a:gd name="T68" fmla="*/ 4 w 152"/>
                  <a:gd name="T69" fmla="*/ 15 h 200"/>
                  <a:gd name="T70" fmla="*/ 0 w 152"/>
                  <a:gd name="T71" fmla="*/ 15 h 200"/>
                  <a:gd name="T72" fmla="*/ 0 w 152"/>
                  <a:gd name="T73" fmla="*/ 12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"/>
                  <a:gd name="T112" fmla="*/ 0 h 200"/>
                  <a:gd name="T113" fmla="*/ 152 w 152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" h="200">
                    <a:moveTo>
                      <a:pt x="0" y="160"/>
                    </a:moveTo>
                    <a:lnTo>
                      <a:pt x="8" y="144"/>
                    </a:lnTo>
                    <a:lnTo>
                      <a:pt x="16" y="128"/>
                    </a:lnTo>
                    <a:lnTo>
                      <a:pt x="32" y="120"/>
                    </a:lnTo>
                    <a:lnTo>
                      <a:pt x="48" y="112"/>
                    </a:lnTo>
                    <a:lnTo>
                      <a:pt x="56" y="96"/>
                    </a:lnTo>
                    <a:lnTo>
                      <a:pt x="80" y="72"/>
                    </a:lnTo>
                    <a:lnTo>
                      <a:pt x="96" y="48"/>
                    </a:lnTo>
                    <a:lnTo>
                      <a:pt x="104" y="32"/>
                    </a:lnTo>
                    <a:lnTo>
                      <a:pt x="112" y="16"/>
                    </a:lnTo>
                    <a:lnTo>
                      <a:pt x="112" y="8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128" y="32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52" y="48"/>
                    </a:lnTo>
                    <a:lnTo>
                      <a:pt x="152" y="56"/>
                    </a:lnTo>
                    <a:lnTo>
                      <a:pt x="136" y="56"/>
                    </a:lnTo>
                    <a:lnTo>
                      <a:pt x="128" y="64"/>
                    </a:lnTo>
                    <a:lnTo>
                      <a:pt x="128" y="72"/>
                    </a:lnTo>
                    <a:lnTo>
                      <a:pt x="112" y="88"/>
                    </a:lnTo>
                    <a:lnTo>
                      <a:pt x="96" y="96"/>
                    </a:lnTo>
                    <a:lnTo>
                      <a:pt x="80" y="112"/>
                    </a:lnTo>
                    <a:lnTo>
                      <a:pt x="64" y="128"/>
                    </a:lnTo>
                    <a:lnTo>
                      <a:pt x="48" y="144"/>
                    </a:lnTo>
                    <a:lnTo>
                      <a:pt x="32" y="152"/>
                    </a:lnTo>
                    <a:lnTo>
                      <a:pt x="24" y="160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16" y="200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41"/>
              <p:cNvSpPr>
                <a:spLocks/>
              </p:cNvSpPr>
              <p:nvPr/>
            </p:nvSpPr>
            <p:spPr bwMode="auto">
              <a:xfrm>
                <a:off x="4270" y="698"/>
                <a:ext cx="50" cy="31"/>
              </a:xfrm>
              <a:custGeom>
                <a:avLst/>
                <a:gdLst>
                  <a:gd name="T0" fmla="*/ 0 w 56"/>
                  <a:gd name="T1" fmla="*/ 3 h 40"/>
                  <a:gd name="T2" fmla="*/ 0 w 56"/>
                  <a:gd name="T3" fmla="*/ 2 h 40"/>
                  <a:gd name="T4" fmla="*/ 4 w 56"/>
                  <a:gd name="T5" fmla="*/ 2 h 40"/>
                  <a:gd name="T6" fmla="*/ 11 w 56"/>
                  <a:gd name="T7" fmla="*/ 0 h 40"/>
                  <a:gd name="T8" fmla="*/ 15 w 56"/>
                  <a:gd name="T9" fmla="*/ 2 h 40"/>
                  <a:gd name="T10" fmla="*/ 19 w 56"/>
                  <a:gd name="T11" fmla="*/ 2 h 40"/>
                  <a:gd name="T12" fmla="*/ 19 w 56"/>
                  <a:gd name="T13" fmla="*/ 2 h 40"/>
                  <a:gd name="T14" fmla="*/ 15 w 56"/>
                  <a:gd name="T15" fmla="*/ 2 h 40"/>
                  <a:gd name="T16" fmla="*/ 11 w 56"/>
                  <a:gd name="T17" fmla="*/ 3 h 40"/>
                  <a:gd name="T18" fmla="*/ 4 w 56"/>
                  <a:gd name="T19" fmla="*/ 3 h 40"/>
                  <a:gd name="T20" fmla="*/ 0 w 56"/>
                  <a:gd name="T21" fmla="*/ 3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40"/>
                  <a:gd name="T35" fmla="*/ 56 w 56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40">
                    <a:moveTo>
                      <a:pt x="0" y="40"/>
                    </a:moveTo>
                    <a:lnTo>
                      <a:pt x="0" y="32"/>
                    </a:lnTo>
                    <a:lnTo>
                      <a:pt x="8" y="16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32" y="40"/>
                    </a:lnTo>
                    <a:lnTo>
                      <a:pt x="8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42"/>
              <p:cNvSpPr>
                <a:spLocks/>
              </p:cNvSpPr>
              <p:nvPr/>
            </p:nvSpPr>
            <p:spPr bwMode="auto">
              <a:xfrm>
                <a:off x="4270" y="698"/>
                <a:ext cx="50" cy="31"/>
              </a:xfrm>
              <a:custGeom>
                <a:avLst/>
                <a:gdLst>
                  <a:gd name="T0" fmla="*/ 0 w 56"/>
                  <a:gd name="T1" fmla="*/ 3 h 40"/>
                  <a:gd name="T2" fmla="*/ 0 w 56"/>
                  <a:gd name="T3" fmla="*/ 2 h 40"/>
                  <a:gd name="T4" fmla="*/ 4 w 56"/>
                  <a:gd name="T5" fmla="*/ 2 h 40"/>
                  <a:gd name="T6" fmla="*/ 11 w 56"/>
                  <a:gd name="T7" fmla="*/ 0 h 40"/>
                  <a:gd name="T8" fmla="*/ 15 w 56"/>
                  <a:gd name="T9" fmla="*/ 2 h 40"/>
                  <a:gd name="T10" fmla="*/ 19 w 56"/>
                  <a:gd name="T11" fmla="*/ 2 h 40"/>
                  <a:gd name="T12" fmla="*/ 19 w 56"/>
                  <a:gd name="T13" fmla="*/ 2 h 40"/>
                  <a:gd name="T14" fmla="*/ 15 w 56"/>
                  <a:gd name="T15" fmla="*/ 2 h 40"/>
                  <a:gd name="T16" fmla="*/ 11 w 56"/>
                  <a:gd name="T17" fmla="*/ 3 h 40"/>
                  <a:gd name="T18" fmla="*/ 4 w 56"/>
                  <a:gd name="T19" fmla="*/ 3 h 40"/>
                  <a:gd name="T20" fmla="*/ 0 w 56"/>
                  <a:gd name="T21" fmla="*/ 3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40"/>
                  <a:gd name="T35" fmla="*/ 56 w 56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40">
                    <a:moveTo>
                      <a:pt x="0" y="40"/>
                    </a:moveTo>
                    <a:lnTo>
                      <a:pt x="0" y="32"/>
                    </a:lnTo>
                    <a:lnTo>
                      <a:pt x="8" y="16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32" y="40"/>
                    </a:lnTo>
                    <a:lnTo>
                      <a:pt x="8" y="40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6" name="テキスト ボックス 49"/>
            <p:cNvSpPr txBox="1">
              <a:spLocks noChangeArrowheads="1"/>
            </p:cNvSpPr>
            <p:nvPr/>
          </p:nvSpPr>
          <p:spPr bwMode="auto">
            <a:xfrm>
              <a:off x="6566251" y="3501008"/>
              <a:ext cx="3820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ja-JP" altLang="en-US" sz="1200" dirty="0">
                  <a:solidFill>
                    <a:srgbClr val="FF0000"/>
                  </a:solidFill>
                  <a:ea typeface="HG丸ｺﾞｼｯｸM-PRO" pitchFamily="50" charset="-128"/>
                </a:rPr>
                <a:t>★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876256" y="3491716"/>
              <a:ext cx="1104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rgbClr val="002060"/>
                  </a:solidFill>
                </a:rPr>
                <a:t>Rokkasho</a:t>
              </a:r>
              <a:endParaRPr lang="en-GB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110130" y="1794882"/>
            <a:ext cx="6215500" cy="5232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Installed and commissioned in </a:t>
            </a:r>
            <a:r>
              <a:rPr lang="en-GB" sz="2800" dirty="0" err="1" smtClean="0">
                <a:solidFill>
                  <a:srgbClr val="002060"/>
                </a:solidFill>
              </a:rPr>
              <a:t>Rokkasho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342466" y="44624"/>
            <a:ext cx="3461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EVEDA phase: </a:t>
            </a:r>
            <a:r>
              <a:rPr lang="en-GB" sz="3200" dirty="0" err="1" smtClean="0">
                <a:solidFill>
                  <a:schemeClr val="bg1"/>
                </a:solidFill>
              </a:rPr>
              <a:t>LIPAc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3983" r="3001" b="3963"/>
          <a:stretch>
            <a:fillRect/>
          </a:stretch>
        </p:blipFill>
        <p:spPr bwMode="auto">
          <a:xfrm>
            <a:off x="-75237" y="-43752"/>
            <a:ext cx="2775029" cy="17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870838" y="796642"/>
            <a:ext cx="3905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Accelerator facility validation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9315" y="116632"/>
            <a:ext cx="3731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IFMIF/</a:t>
            </a:r>
            <a:r>
              <a:rPr lang="en-GB" sz="2800" dirty="0" err="1" smtClean="0">
                <a:solidFill>
                  <a:schemeClr val="bg1"/>
                </a:solidFill>
              </a:rPr>
              <a:t>LIPAc</a:t>
            </a:r>
            <a:r>
              <a:rPr lang="en-GB" sz="2800" dirty="0" smtClean="0">
                <a:solidFill>
                  <a:schemeClr val="bg1"/>
                </a:solidFill>
              </a:rPr>
              <a:t> Main Actors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39452" y="764704"/>
            <a:ext cx="82296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IFMIF/EVEDA</a:t>
            </a:r>
          </a:p>
          <a:p>
            <a:r>
              <a:rPr lang="en-GB" sz="2000" dirty="0" smtClean="0"/>
              <a:t>A fruitful Japanese- European International collaboration</a:t>
            </a:r>
          </a:p>
          <a:p>
            <a:r>
              <a:rPr lang="en-GB" sz="2000" dirty="0" smtClean="0"/>
              <a:t>(</a:t>
            </a:r>
            <a:r>
              <a:rPr lang="en-GB" sz="2000" dirty="0">
                <a:solidFill>
                  <a:srgbClr val="0070C0"/>
                </a:solidFill>
              </a:rPr>
              <a:t>under the </a:t>
            </a:r>
            <a:r>
              <a:rPr lang="en-GB" sz="2000" dirty="0" smtClean="0">
                <a:solidFill>
                  <a:srgbClr val="0070C0"/>
                </a:solidFill>
              </a:rPr>
              <a:t>Broader Approach Agreement</a:t>
            </a:r>
            <a:r>
              <a:rPr lang="en-GB" sz="2000" dirty="0" smtClean="0"/>
              <a:t>)</a:t>
            </a:r>
          </a:p>
          <a:p>
            <a:r>
              <a:rPr lang="en-GB" sz="2800" dirty="0" err="1" smtClean="0"/>
              <a:t>LIPAc</a:t>
            </a:r>
            <a:r>
              <a:rPr lang="en-GB" sz="2800" dirty="0" smtClean="0"/>
              <a:t> contributions: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2043"/>
            <a:ext cx="2038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01" y="2936875"/>
            <a:ext cx="1666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09" y="4653136"/>
            <a:ext cx="1285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96" y="3891136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80" y="5445224"/>
            <a:ext cx="847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11190" y="2949575"/>
            <a:ext cx="2470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Japanese 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implementing agency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8276" y="2949575"/>
            <a:ext cx="2470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European 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implementing agency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3933056"/>
            <a:ext cx="1923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2060"/>
                </a:solidFill>
              </a:rPr>
              <a:t>(European coordinator)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568" y="4004131"/>
            <a:ext cx="355796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Central systems: 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Network infrastructure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Central control system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Machine Protection system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Personnel Protection system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Timing system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8224" y="4272136"/>
            <a:ext cx="257096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Local control systems: 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Injector + LEBT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RFQ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LLRF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MEBT 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rgbClr val="0070C0"/>
                </a:solidFill>
              </a:rPr>
              <a:t>+ (…)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Beam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5001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2627784" y="2420888"/>
            <a:ext cx="3960440" cy="2880320"/>
          </a:xfrm>
          <a:prstGeom prst="rect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Local Control Systems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-4763" y="2855838"/>
            <a:ext cx="9257283" cy="3639309"/>
            <a:chOff x="-4763" y="2855838"/>
            <a:chExt cx="9257283" cy="3639309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3" y="3068960"/>
              <a:ext cx="9153526" cy="331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1259632" y="2855838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i="1" dirty="0" smtClean="0"/>
                <a:t>Injector + LEBT</a:t>
              </a:r>
            </a:p>
            <a:p>
              <a:pPr algn="ctr"/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CEA </a:t>
              </a:r>
              <a:r>
                <a:rPr lang="en-GB" sz="16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Saclay</a:t>
              </a:r>
              <a:endPara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27784" y="3296597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i="1" dirty="0" smtClean="0"/>
                <a:t>RFQ</a:t>
              </a:r>
            </a:p>
            <a:p>
              <a:pPr algn="ctr"/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INFN</a:t>
              </a:r>
            </a:p>
            <a:p>
              <a:pPr algn="ctr"/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JAEA Tokai</a:t>
              </a:r>
              <a:endPara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23928" y="3822517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i="1" dirty="0" smtClean="0"/>
                <a:t>MEBT</a:t>
              </a:r>
              <a:endParaRPr lang="en-GB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CIEMAT Madrid</a:t>
              </a:r>
              <a:endPara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64088" y="3656637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i="1" dirty="0" smtClean="0"/>
                <a:t>SRF </a:t>
              </a:r>
              <a:r>
                <a:rPr lang="en-GB" sz="1600" b="1" i="1" dirty="0" err="1" smtClean="0"/>
                <a:t>Linac</a:t>
              </a:r>
              <a:endParaRPr lang="en-GB" sz="1600" b="1" i="1" dirty="0" smtClean="0"/>
            </a:p>
            <a:p>
              <a:pPr algn="ctr"/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CEA </a:t>
              </a:r>
              <a:r>
                <a:rPr lang="en-GB" sz="16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Saclay</a:t>
              </a:r>
              <a:endPara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CIEMAT Madrid</a:t>
              </a:r>
              <a:endPara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88224" y="4304709"/>
              <a:ext cx="16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i="1" dirty="0" smtClean="0"/>
                <a:t>HEBT</a:t>
              </a:r>
            </a:p>
            <a:p>
              <a:pPr algn="ctr"/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CIEMAT Madrid</a:t>
              </a:r>
              <a:endPara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68344" y="4592741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i="1" dirty="0" smtClean="0"/>
                <a:t>BD</a:t>
              </a:r>
            </a:p>
            <a:p>
              <a:pPr algn="ctr"/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CIEMAT Madrid</a:t>
              </a:r>
              <a:endPara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59632" y="5448126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i="1" dirty="0" smtClean="0"/>
                <a:t>Diagnostics</a:t>
              </a:r>
            </a:p>
            <a:p>
              <a:pPr algn="ctr"/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CEA </a:t>
              </a:r>
              <a:r>
                <a:rPr lang="en-GB" sz="16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Saclay</a:t>
              </a:r>
              <a:endPara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CIEMAT Madrid</a:t>
              </a:r>
              <a:endPara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563888" y="5664150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i="1" dirty="0" smtClean="0"/>
                <a:t>RF Power</a:t>
              </a:r>
            </a:p>
            <a:p>
              <a:pPr algn="ctr"/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CIEMAT Madrid</a:t>
              </a:r>
            </a:p>
            <a:p>
              <a:pPr algn="ctr"/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CEA </a:t>
              </a:r>
              <a:r>
                <a:rPr lang="en-GB" sz="16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Saclay</a:t>
              </a:r>
              <a:endPara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55576" y="3809074"/>
            <a:ext cx="7776864" cy="2500246"/>
          </a:xfrm>
          <a:prstGeom prst="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55576" y="1124744"/>
            <a:ext cx="7776864" cy="2684330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 w="127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-25643"/>
            <a:ext cx="663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Overview of </a:t>
            </a:r>
            <a:r>
              <a:rPr lang="en-GB" sz="3600" dirty="0" err="1" smtClean="0">
                <a:solidFill>
                  <a:schemeClr val="bg1"/>
                </a:solidFill>
              </a:rPr>
              <a:t>LIPAc</a:t>
            </a:r>
            <a:r>
              <a:rPr lang="en-GB" sz="3600" dirty="0" smtClean="0">
                <a:solidFill>
                  <a:schemeClr val="bg1"/>
                </a:solidFill>
              </a:rPr>
              <a:t> Control Systems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1268760"/>
            <a:ext cx="381100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Central Control System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1637779" y="3560328"/>
            <a:ext cx="2448271" cy="32424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Injector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2121020" y="3554911"/>
            <a:ext cx="2448271" cy="32424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RFQ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2625076" y="3560328"/>
            <a:ext cx="2448271" cy="32424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MEBT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3129132" y="3554911"/>
            <a:ext cx="2448271" cy="32424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SRF LINAC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3633188" y="3560328"/>
            <a:ext cx="2448271" cy="32424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HEBT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4101031" y="3554911"/>
            <a:ext cx="2448271" cy="3242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RF Power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4569291" y="3554911"/>
            <a:ext cx="2448271" cy="3242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LLRF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5073347" y="3560328"/>
            <a:ext cx="2448271" cy="3242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Beam Instrumentation</a:t>
            </a:r>
            <a:endParaRPr lang="en-US" sz="1600" dirty="0"/>
          </a:p>
        </p:txBody>
      </p:sp>
      <p:cxnSp>
        <p:nvCxnSpPr>
          <p:cNvPr id="19" name="Elbow Connector 18"/>
          <p:cNvCxnSpPr>
            <a:stCxn id="6" idx="2"/>
            <a:endCxn id="15" idx="3"/>
          </p:cNvCxnSpPr>
          <p:nvPr/>
        </p:nvCxnSpPr>
        <p:spPr>
          <a:xfrm rot="16200000" flipH="1">
            <a:off x="5088640" y="1289471"/>
            <a:ext cx="725499" cy="169218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2"/>
            <a:endCxn id="8" idx="3"/>
          </p:cNvCxnSpPr>
          <p:nvPr/>
        </p:nvCxnSpPr>
        <p:spPr>
          <a:xfrm rot="5400000">
            <a:off x="3370856" y="1263875"/>
            <a:ext cx="725498" cy="17433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</p:cNvCxnSpPr>
          <p:nvPr/>
        </p:nvCxnSpPr>
        <p:spPr>
          <a:xfrm flipV="1">
            <a:off x="3345156" y="2135565"/>
            <a:ext cx="0" cy="357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3"/>
          </p:cNvCxnSpPr>
          <p:nvPr/>
        </p:nvCxnSpPr>
        <p:spPr>
          <a:xfrm flipV="1">
            <a:off x="3849212" y="2135566"/>
            <a:ext cx="0" cy="362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3"/>
          </p:cNvCxnSpPr>
          <p:nvPr/>
        </p:nvCxnSpPr>
        <p:spPr>
          <a:xfrm flipH="1" flipV="1">
            <a:off x="4353267" y="2135565"/>
            <a:ext cx="1" cy="357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</p:cNvCxnSpPr>
          <p:nvPr/>
        </p:nvCxnSpPr>
        <p:spPr>
          <a:xfrm flipH="1" flipV="1">
            <a:off x="4857323" y="2135566"/>
            <a:ext cx="1" cy="362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3"/>
          </p:cNvCxnSpPr>
          <p:nvPr/>
        </p:nvCxnSpPr>
        <p:spPr>
          <a:xfrm flipV="1">
            <a:off x="5325167" y="2135565"/>
            <a:ext cx="0" cy="357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3"/>
          </p:cNvCxnSpPr>
          <p:nvPr/>
        </p:nvCxnSpPr>
        <p:spPr>
          <a:xfrm flipV="1">
            <a:off x="5793427" y="2135565"/>
            <a:ext cx="0" cy="357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54893" y="1268760"/>
            <a:ext cx="852811" cy="3677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MPS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319589" y="1268761"/>
            <a:ext cx="852811" cy="3677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PS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6" idx="1"/>
          </p:cNvCxnSpPr>
          <p:nvPr/>
        </p:nvCxnSpPr>
        <p:spPr>
          <a:xfrm flipH="1">
            <a:off x="1907704" y="1520788"/>
            <a:ext cx="792088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516216" y="1524893"/>
            <a:ext cx="792088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907704" y="4437112"/>
            <a:ext cx="72008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588224" y="4443991"/>
            <a:ext cx="72008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610036" y="5820843"/>
            <a:ext cx="3988821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Timing System</a:t>
            </a:r>
            <a:endParaRPr lang="en-US" sz="1600" dirty="0"/>
          </a:p>
        </p:txBody>
      </p:sp>
      <p:cxnSp>
        <p:nvCxnSpPr>
          <p:cNvPr id="50" name="Straight Arrow Connector 49"/>
          <p:cNvCxnSpPr>
            <a:stCxn id="48" idx="0"/>
            <a:endCxn id="44" idx="2"/>
          </p:cNvCxnSpPr>
          <p:nvPr/>
        </p:nvCxnSpPr>
        <p:spPr>
          <a:xfrm flipV="1">
            <a:off x="4604447" y="5301208"/>
            <a:ext cx="3557" cy="5196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8" idx="3"/>
            <a:endCxn id="37" idx="2"/>
          </p:cNvCxnSpPr>
          <p:nvPr/>
        </p:nvCxnSpPr>
        <p:spPr>
          <a:xfrm flipV="1">
            <a:off x="6598857" y="4946586"/>
            <a:ext cx="1147138" cy="105427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48" idx="1"/>
            <a:endCxn id="34" idx="2"/>
          </p:cNvCxnSpPr>
          <p:nvPr/>
        </p:nvCxnSpPr>
        <p:spPr>
          <a:xfrm rot="10800000">
            <a:off x="1481300" y="4946585"/>
            <a:ext cx="1128737" cy="105427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0800000">
            <a:off x="155412" y="1461504"/>
            <a:ext cx="738664" cy="2010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dirty="0" smtClean="0"/>
              <a:t>EPICS </a:t>
            </a:r>
          </a:p>
          <a:p>
            <a:pPr algn="ctr"/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10800000">
            <a:off x="155413" y="4293095"/>
            <a:ext cx="738664" cy="1771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dirty="0" smtClean="0"/>
              <a:t>Hardwired Environment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336212" y="1966288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16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0" grpId="0" animBg="1"/>
      <p:bldP spid="3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34" grpId="0" animBg="1"/>
      <p:bldP spid="37" grpId="0" animBg="1"/>
      <p:bldP spid="48" grpId="0" animBg="1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908720"/>
            <a:ext cx="7488832" cy="5400600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LIPAc</a:t>
            </a:r>
            <a:r>
              <a:rPr lang="en-GB" dirty="0" smtClean="0"/>
              <a:t> Control System: </a:t>
            </a:r>
          </a:p>
          <a:p>
            <a:r>
              <a:rPr lang="en-GB" dirty="0" smtClean="0"/>
              <a:t>Main characteristics</a:t>
            </a:r>
          </a:p>
          <a:p>
            <a:endParaRPr lang="en-GB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70C0"/>
                </a:solidFill>
              </a:rPr>
              <a:t>Modular design, following the architecture of the whole </a:t>
            </a:r>
            <a:r>
              <a:rPr lang="en-GB" sz="2600" dirty="0" err="1" smtClean="0">
                <a:solidFill>
                  <a:srgbClr val="0070C0"/>
                </a:solidFill>
              </a:rPr>
              <a:t>LIPAc</a:t>
            </a:r>
            <a:r>
              <a:rPr lang="en-GB" sz="2600" dirty="0" smtClean="0">
                <a:solidFill>
                  <a:srgbClr val="0070C0"/>
                </a:solidFill>
              </a:rPr>
              <a:t>, based on procurement ‘in-kind’: </a:t>
            </a:r>
          </a:p>
          <a:p>
            <a:pPr marL="914400" lvl="1" indent="-457200" algn="l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GB" sz="2100" dirty="0">
                <a:solidFill>
                  <a:srgbClr val="002060"/>
                </a:solidFill>
              </a:rPr>
              <a:t>independent subsystems with common interface</a:t>
            </a:r>
            <a:r>
              <a:rPr lang="en-GB" sz="2100" dirty="0" smtClean="0">
                <a:solidFill>
                  <a:srgbClr val="002060"/>
                </a:solidFill>
              </a:rPr>
              <a:t>.</a:t>
            </a:r>
          </a:p>
          <a:p>
            <a:pPr marL="914400" lvl="1" indent="-457200" algn="l">
              <a:lnSpc>
                <a:spcPct val="90000"/>
              </a:lnSpc>
              <a:buFont typeface="Calibri" panose="020F0502020204030204" pitchFamily="34" charset="0"/>
              <a:buChar char="₋"/>
            </a:pPr>
            <a:endParaRPr lang="en-GB" sz="21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70C0"/>
                </a:solidFill>
              </a:rPr>
              <a:t>Based on EPICS and CSS for software applications (OPI, archiving, alarms…)</a:t>
            </a:r>
          </a:p>
          <a:p>
            <a:pPr marL="914400" lvl="1" indent="-457200" algn="l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GB" sz="2100" dirty="0">
                <a:solidFill>
                  <a:srgbClr val="002060"/>
                </a:solidFill>
              </a:rPr>
              <a:t>common standardized EPICS </a:t>
            </a:r>
            <a:r>
              <a:rPr lang="en-GB" sz="2100" dirty="0" smtClean="0">
                <a:solidFill>
                  <a:srgbClr val="002060"/>
                </a:solidFill>
              </a:rPr>
              <a:t>platform</a:t>
            </a:r>
          </a:p>
          <a:p>
            <a:pPr marL="914400" lvl="1" indent="-457200" algn="l">
              <a:lnSpc>
                <a:spcPct val="90000"/>
              </a:lnSpc>
              <a:buFont typeface="Calibri" panose="020F0502020204030204" pitchFamily="34" charset="0"/>
              <a:buChar char="₋"/>
            </a:pPr>
            <a:endParaRPr lang="en-GB" sz="21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70C0"/>
                </a:solidFill>
              </a:rPr>
              <a:t>Around 20.000 process variables managed globally</a:t>
            </a:r>
          </a:p>
          <a:p>
            <a:pPr marL="914400" lvl="1" indent="-457200" algn="l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GB" sz="2100" dirty="0">
                <a:solidFill>
                  <a:srgbClr val="002060"/>
                </a:solidFill>
              </a:rPr>
              <a:t>considered medium size </a:t>
            </a:r>
            <a:r>
              <a:rPr lang="en-GB" sz="2100" dirty="0" smtClean="0">
                <a:solidFill>
                  <a:srgbClr val="002060"/>
                </a:solidFill>
              </a:rPr>
              <a:t>facility</a:t>
            </a:r>
          </a:p>
          <a:p>
            <a:pPr marL="914400" lvl="1" indent="-457200" algn="l">
              <a:lnSpc>
                <a:spcPct val="90000"/>
              </a:lnSpc>
              <a:buFont typeface="Calibri" panose="020F0502020204030204" pitchFamily="34" charset="0"/>
              <a:buChar char="₋"/>
            </a:pPr>
            <a:endParaRPr lang="en-GB" sz="21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70C0"/>
                </a:solidFill>
              </a:rPr>
              <a:t>MPS fastest response (beam shutdown, hardwired loop) of around 20us</a:t>
            </a:r>
          </a:p>
          <a:p>
            <a:pPr marL="914400" lvl="1" indent="-457200" algn="l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GB" sz="2100" dirty="0">
                <a:solidFill>
                  <a:srgbClr val="002060"/>
                </a:solidFill>
              </a:rPr>
              <a:t>But also has to manage slower PLC signals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-25643"/>
            <a:ext cx="663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Overview of </a:t>
            </a:r>
            <a:r>
              <a:rPr lang="en-GB" sz="3600" dirty="0" err="1" smtClean="0">
                <a:solidFill>
                  <a:schemeClr val="bg1"/>
                </a:solidFill>
              </a:rPr>
              <a:t>LIPAc</a:t>
            </a:r>
            <a:r>
              <a:rPr lang="en-GB" sz="3600" dirty="0" smtClean="0">
                <a:solidFill>
                  <a:schemeClr val="bg1"/>
                </a:solidFill>
              </a:rPr>
              <a:t> Control Systems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4456" y="-25643"/>
            <a:ext cx="4247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Local Control Systems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79512" y="836712"/>
            <a:ext cx="8352928" cy="1512168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Standard LCS architecture </a:t>
            </a:r>
            <a:r>
              <a:rPr lang="en-GB" sz="1800" dirty="0" smtClean="0"/>
              <a:t>(standalone configuration)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European contribution, coordinated by CEA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EPICS standardization though guidelines, common EPICS/CSS platform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Delivered in local configuration to Rokkasho </a:t>
            </a:r>
            <a:r>
              <a:rPr lang="en-GB" sz="1700" dirty="0" smtClean="0"/>
              <a:t>(to undergo acceptance tests before integration)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25168" y="2348880"/>
            <a:ext cx="122413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EPICS</a:t>
            </a:r>
          </a:p>
          <a:p>
            <a:pPr algn="ctr"/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77496" y="2492896"/>
            <a:ext cx="1152128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OPC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117056" y="3140968"/>
            <a:ext cx="4176464" cy="360040"/>
          </a:xfrm>
          <a:prstGeom prst="bentConnector3">
            <a:avLst>
              <a:gd name="adj1" fmla="val 2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2"/>
          </p:cNvCxnSpPr>
          <p:nvPr/>
        </p:nvCxnSpPr>
        <p:spPr>
          <a:xfrm>
            <a:off x="1737236" y="3140968"/>
            <a:ext cx="0" cy="360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4797576" y="3140968"/>
            <a:ext cx="2232248" cy="360041"/>
          </a:xfrm>
          <a:prstGeom prst="bentConnector3">
            <a:avLst>
              <a:gd name="adj1" fmla="val 5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45648" y="4149080"/>
            <a:ext cx="10801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629224" y="4149080"/>
            <a:ext cx="10801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VME</a:t>
            </a:r>
            <a:endParaRPr lang="en-US" dirty="0"/>
          </a:p>
        </p:txBody>
      </p:sp>
      <p:cxnSp>
        <p:nvCxnSpPr>
          <p:cNvPr id="24" name="Straight Connector 23"/>
          <p:cNvCxnSpPr>
            <a:stCxn id="22" idx="0"/>
          </p:cNvCxnSpPr>
          <p:nvPr/>
        </p:nvCxnSpPr>
        <p:spPr>
          <a:xfrm flipV="1">
            <a:off x="2169284" y="3501009"/>
            <a:ext cx="0" cy="64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0"/>
          </p:cNvCxnSpPr>
          <p:nvPr/>
        </p:nvCxnSpPr>
        <p:spPr>
          <a:xfrm flipV="1">
            <a:off x="5985708" y="3512024"/>
            <a:ext cx="0" cy="637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93120" y="5301208"/>
            <a:ext cx="2942776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Field equipment</a:t>
            </a:r>
          </a:p>
          <a:p>
            <a:pPr algn="ctr"/>
            <a:r>
              <a:rPr lang="en-US" dirty="0" smtClean="0"/>
              <a:t>(fast process)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509544" y="5301208"/>
            <a:ext cx="2942776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Field equipment</a:t>
            </a:r>
          </a:p>
          <a:p>
            <a:pPr algn="ctr"/>
            <a:r>
              <a:rPr lang="en-US" dirty="0" smtClean="0"/>
              <a:t>(slow process)</a:t>
            </a:r>
            <a:endParaRPr lang="en-US" dirty="0"/>
          </a:p>
        </p:txBody>
      </p:sp>
      <p:cxnSp>
        <p:nvCxnSpPr>
          <p:cNvPr id="30" name="Straight Connector 29"/>
          <p:cNvCxnSpPr>
            <a:stCxn id="22" idx="2"/>
            <a:endCxn id="27" idx="0"/>
          </p:cNvCxnSpPr>
          <p:nvPr/>
        </p:nvCxnSpPr>
        <p:spPr>
          <a:xfrm flipH="1">
            <a:off x="2164508" y="4725144"/>
            <a:ext cx="47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1" idx="2"/>
            <a:endCxn id="28" idx="0"/>
          </p:cNvCxnSpPr>
          <p:nvPr/>
        </p:nvCxnSpPr>
        <p:spPr>
          <a:xfrm flipH="1">
            <a:off x="5980932" y="4725144"/>
            <a:ext cx="47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26829" y="4727860"/>
            <a:ext cx="1325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Profibus</a:t>
            </a:r>
            <a:r>
              <a:rPr lang="en-US" dirty="0" smtClean="0"/>
              <a:t> DP </a:t>
            </a:r>
          </a:p>
          <a:p>
            <a:r>
              <a:rPr lang="en-US" dirty="0" smtClean="0"/>
              <a:t>I/O signals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50998" y="3142692"/>
            <a:ext cx="12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S7 Protocol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9500" y="3512024"/>
            <a:ext cx="246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</a:t>
            </a:r>
            <a:r>
              <a:rPr lang="en-US" dirty="0"/>
              <a:t>A</a:t>
            </a:r>
            <a:r>
              <a:rPr lang="en-US" dirty="0" smtClean="0"/>
              <a:t>ccess Protocol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164508" y="4725144"/>
            <a:ext cx="14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Modbus TCP </a:t>
            </a:r>
          </a:p>
          <a:p>
            <a:r>
              <a:rPr lang="en-US" dirty="0" smtClean="0"/>
              <a:t>I/O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9532</TotalTime>
  <Words>846</Words>
  <Application>Microsoft Office PowerPoint</Application>
  <PresentationFormat>On-screen Show (4:3)</PresentationFormat>
  <Paragraphs>289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LIPAc status report EPICS Integration and Commissioning + RFQ LCS status at INFN/LNL  Alvaro Marqueta LIPAc Project Team on behalf of the LIPAc Control Systems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Components Commissioning</dc:title>
  <dc:subject>Lipac Technical Meeting Oct13</dc:subject>
  <dc:creator>Alvaro Marqueta</dc:creator>
  <cp:lastModifiedBy>Alvaro Marqueta</cp:lastModifiedBy>
  <cp:revision>128</cp:revision>
  <dcterms:created xsi:type="dcterms:W3CDTF">2012-07-10T14:10:25Z</dcterms:created>
  <dcterms:modified xsi:type="dcterms:W3CDTF">2014-10-22T05:33:57Z</dcterms:modified>
</cp:coreProperties>
</file>